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2"/>
  </p:notesMasterIdLst>
  <p:sldIdLst>
    <p:sldId id="256" r:id="rId2"/>
    <p:sldId id="403" r:id="rId3"/>
    <p:sldId id="404" r:id="rId4"/>
    <p:sldId id="405" r:id="rId5"/>
    <p:sldId id="420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418" r:id="rId19"/>
    <p:sldId id="419" r:id="rId20"/>
    <p:sldId id="378" r:id="rId21"/>
    <p:sldId id="366" r:id="rId22"/>
    <p:sldId id="349" r:id="rId23"/>
    <p:sldId id="350" r:id="rId24"/>
    <p:sldId id="351" r:id="rId25"/>
    <p:sldId id="352" r:id="rId26"/>
    <p:sldId id="353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76" r:id="rId36"/>
    <p:sldId id="377" r:id="rId37"/>
    <p:sldId id="380" r:id="rId38"/>
    <p:sldId id="379" r:id="rId39"/>
    <p:sldId id="381" r:id="rId40"/>
    <p:sldId id="382" r:id="rId41"/>
    <p:sldId id="383" r:id="rId42"/>
    <p:sldId id="384" r:id="rId43"/>
    <p:sldId id="385" r:id="rId44"/>
    <p:sldId id="386" r:id="rId45"/>
    <p:sldId id="387" r:id="rId46"/>
    <p:sldId id="388" r:id="rId47"/>
    <p:sldId id="389" r:id="rId48"/>
    <p:sldId id="390" r:id="rId49"/>
    <p:sldId id="391" r:id="rId50"/>
    <p:sldId id="392" r:id="rId51"/>
    <p:sldId id="393" r:id="rId52"/>
    <p:sldId id="394" r:id="rId53"/>
    <p:sldId id="395" r:id="rId54"/>
    <p:sldId id="396" r:id="rId55"/>
    <p:sldId id="397" r:id="rId56"/>
    <p:sldId id="398" r:id="rId57"/>
    <p:sldId id="399" r:id="rId58"/>
    <p:sldId id="400" r:id="rId59"/>
    <p:sldId id="401" r:id="rId60"/>
    <p:sldId id="402" r:id="rId61"/>
  </p:sldIdLst>
  <p:sldSz cx="9144000" cy="6858000" type="screen4x3"/>
  <p:notesSz cx="6983413" cy="92837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77" autoAdjust="0"/>
  </p:normalViewPr>
  <p:slideViewPr>
    <p:cSldViewPr>
      <p:cViewPr varScale="1">
        <p:scale>
          <a:sx n="64" d="100"/>
          <a:sy n="64" d="100"/>
        </p:scale>
        <p:origin x="-51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85000" cy="92852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0" tIns="46440" rIns="92880" bIns="464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2"/>
          <p:cNvSpPr txBox="1"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8632E281-7E2A-47AB-AF2D-082D0426D916}" type="slidenum">
              <a:rPr lang="en-US">
                <a:ea typeface="Gothic" charset="0"/>
                <a:cs typeface="Gothic" charset="0"/>
              </a:rPr>
              <a:pPr/>
              <a:t>20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D18C690D-276F-4172-B7E3-81A014B5A0D8}" type="slidenum">
              <a:rPr lang="en-US">
                <a:ea typeface="Gothic" charset="0"/>
                <a:cs typeface="Gothic" charset="0"/>
              </a:rPr>
              <a:pPr/>
              <a:t>21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78D3B857-1E1C-4D61-A149-043CABB69448}" type="slidenum">
              <a:rPr lang="en-US">
                <a:ea typeface="Gothic" charset="0"/>
                <a:cs typeface="Gothic" charset="0"/>
              </a:rPr>
              <a:pPr/>
              <a:t>22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6246D9F1-4935-4F90-9281-CC667F427514}" type="slidenum">
              <a:rPr lang="en-US">
                <a:ea typeface="Gothic" charset="0"/>
                <a:cs typeface="Gothic" charset="0"/>
              </a:rPr>
              <a:pPr/>
              <a:t>23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46FA97C8-286F-43D3-A835-6C035505D513}" type="slidenum">
              <a:rPr lang="en-US">
                <a:ea typeface="Gothic" charset="0"/>
                <a:cs typeface="Gothic" charset="0"/>
              </a:rPr>
              <a:pPr/>
              <a:t>24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1D26012D-784D-48E3-A2B4-88464DADAF01}" type="slidenum">
              <a:rPr lang="en-US">
                <a:ea typeface="Gothic" charset="0"/>
                <a:cs typeface="Gothic" charset="0"/>
              </a:rPr>
              <a:pPr/>
              <a:t>25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401F8548-D591-45D6-AF1B-4F870F9AE652}" type="slidenum">
              <a:rPr lang="en-US">
                <a:ea typeface="Gothic" charset="0"/>
                <a:cs typeface="Gothic" charset="0"/>
              </a:rPr>
              <a:pPr/>
              <a:t>26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FB5E2CBE-BAF1-4CF7-98DB-AAFBC399C3B3}" type="slidenum">
              <a:rPr lang="en-US">
                <a:ea typeface="Gothic" charset="0"/>
                <a:cs typeface="Gothic" charset="0"/>
              </a:rPr>
              <a:pPr/>
              <a:t>27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80CE6E8B-A7D6-4DE6-88CE-09D314D8375B}" type="slidenum">
              <a:rPr lang="en-US">
                <a:ea typeface="Gothic" charset="0"/>
                <a:cs typeface="Gothic" charset="0"/>
              </a:rPr>
              <a:pPr/>
              <a:t>28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3E9BC1EC-3628-4D7D-927A-9F1BDC2DB99A}" type="slidenum">
              <a:rPr lang="en-US">
                <a:ea typeface="Gothic" charset="0"/>
                <a:cs typeface="Gothic" charset="0"/>
              </a:rPr>
              <a:pPr/>
              <a:t>29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69E0F7C2-18B2-4793-BC59-6D17DA34FE1B}" type="slidenum">
              <a:rPr lang="en-US">
                <a:ea typeface="Gothic" charset="0"/>
                <a:cs typeface="Gothic" charset="0"/>
              </a:rPr>
              <a:pPr/>
              <a:t>4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0A76CDFF-DAB9-40B5-9B74-661AA45A38CC}" type="slidenum">
              <a:rPr lang="en-US">
                <a:ea typeface="Gothic" charset="0"/>
                <a:cs typeface="Gothic" charset="0"/>
              </a:rPr>
              <a:pPr/>
              <a:t>30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F5EC102F-10E0-4290-AC73-2A22329A520E}" type="slidenum">
              <a:rPr lang="en-US">
                <a:ea typeface="Gothic" charset="0"/>
                <a:cs typeface="Gothic" charset="0"/>
              </a:rPr>
              <a:pPr/>
              <a:t>31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69277D27-5240-4532-ADE3-EEFD24F5A8AC}" type="slidenum">
              <a:rPr lang="en-US">
                <a:ea typeface="Gothic" charset="0"/>
                <a:cs typeface="Gothic" charset="0"/>
              </a:rPr>
              <a:pPr/>
              <a:t>32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20ADA386-199D-4100-A0B9-0B186EC70EF1}" type="slidenum">
              <a:rPr lang="en-US">
                <a:ea typeface="Gothic" charset="0"/>
                <a:cs typeface="Gothic" charset="0"/>
              </a:rPr>
              <a:pPr/>
              <a:t>33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Magic number is 7-10, 7 is most common.</a:t>
            </a:r>
          </a:p>
          <a:p>
            <a:pPr eaLnBrk="1" hangingPunct="1"/>
            <a:r>
              <a:rPr lang="en-US" smtClean="0"/>
              <a:t>Anchorning endpoints is sufficient. 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46F1A154-96DD-42D0-A7C9-4C1E5C995224}" type="slidenum">
              <a:rPr lang="en-US">
                <a:ea typeface="Gothic" charset="0"/>
                <a:cs typeface="Gothic" charset="0"/>
              </a:rPr>
              <a:pPr/>
              <a:t>34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F5061C6F-E713-4E6B-8C2C-F3A1A560BE94}" type="slidenum">
              <a:rPr lang="en-US">
                <a:ea typeface="Gothic" charset="0"/>
                <a:cs typeface="Gothic" charset="0"/>
              </a:rPr>
              <a:pPr/>
              <a:t>35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86E67622-49D8-4E8D-BE05-D0FC48F6E33C}" type="slidenum">
              <a:rPr lang="en-US">
                <a:ea typeface="Gothic" charset="0"/>
                <a:cs typeface="Gothic" charset="0"/>
              </a:rPr>
              <a:pPr/>
              <a:t>37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50301B6E-36A4-4443-AA00-4388A53CBB90}" type="slidenum">
              <a:rPr lang="en-US">
                <a:ea typeface="Gothic" charset="0"/>
                <a:cs typeface="Gothic" charset="0"/>
              </a:rPr>
              <a:pPr/>
              <a:t>38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F97166AD-754D-4111-BC87-F9CEA2E86540}" type="slidenum">
              <a:rPr lang="en-US">
                <a:ea typeface="Gothic" charset="0"/>
                <a:cs typeface="Gothic" charset="0"/>
              </a:rPr>
              <a:pPr/>
              <a:t>39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Example, those who do not have a landline</a:t>
            </a:r>
            <a:r>
              <a:rPr lang="en-US" baseline="0" dirty="0" smtClean="0"/>
              <a:t> phone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512CCFEF-AFF9-4E91-BA41-14382DA249DF}" type="slidenum">
              <a:rPr lang="en-US">
                <a:ea typeface="Gothic" charset="0"/>
                <a:cs typeface="Gothic" charset="0"/>
              </a:rPr>
              <a:pPr/>
              <a:t>40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2B17E0B5-4487-4103-8E53-491C1E2733B6}" type="slidenum">
              <a:rPr lang="en-US">
                <a:ea typeface="Gothic" charset="0"/>
                <a:cs typeface="Gothic" charset="0"/>
              </a:rPr>
              <a:pPr/>
              <a:t>6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E268367A-BEE7-42A8-8D56-80C377AF13C5}" type="slidenum">
              <a:rPr lang="en-US">
                <a:ea typeface="Gothic" charset="0"/>
                <a:cs typeface="Gothic" charset="0"/>
              </a:rPr>
              <a:pPr/>
              <a:t>41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39BC05CA-B3A3-433C-887C-ABD35A3D52DA}" type="slidenum">
              <a:rPr lang="en-US">
                <a:ea typeface="Gothic" charset="0"/>
                <a:cs typeface="Gothic" charset="0"/>
              </a:rPr>
              <a:pPr/>
              <a:t>42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20AA0FCE-5105-4A4A-A81D-B538E98C31D0}" type="slidenum">
              <a:rPr lang="en-US">
                <a:ea typeface="Gothic" charset="0"/>
                <a:cs typeface="Gothic" charset="0"/>
              </a:rPr>
              <a:pPr/>
              <a:t>43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F706FBE7-F6F6-43BA-B37D-363384F6DFC5}" type="slidenum">
              <a:rPr lang="en-US">
                <a:ea typeface="Gothic" charset="0"/>
                <a:cs typeface="Gothic" charset="0"/>
              </a:rPr>
              <a:pPr/>
              <a:t>44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8B9E388A-0C3E-4AAA-BC2A-C695605D7187}" type="slidenum">
              <a:rPr lang="en-US">
                <a:ea typeface="Gothic" charset="0"/>
                <a:cs typeface="Gothic" charset="0"/>
              </a:rPr>
              <a:pPr/>
              <a:t>47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890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8909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ABEEACAF-FE47-4550-B616-6133CC2EE523}" type="slidenum">
              <a:rPr lang="en-US">
                <a:ea typeface="Gothic" charset="0"/>
                <a:cs typeface="Gothic" charset="0"/>
              </a:rPr>
              <a:pPr/>
              <a:t>48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01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011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32570496-B399-49DA-AEFD-F0D196D6C1FA}" type="slidenum">
              <a:rPr lang="en-US">
                <a:ea typeface="Gothic" charset="0"/>
                <a:cs typeface="Gothic" charset="0"/>
              </a:rPr>
              <a:pPr/>
              <a:t>49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11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114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8374576F-CA98-4FF3-93B0-1ED4C638522E}" type="slidenum">
              <a:rPr lang="en-US">
                <a:ea typeface="Gothic" charset="0"/>
                <a:cs typeface="Gothic" charset="0"/>
              </a:rPr>
              <a:pPr/>
              <a:t>50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21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216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784495E8-51DE-4AD8-9097-DC3DA18F1AF8}" type="slidenum">
              <a:rPr lang="en-US">
                <a:ea typeface="Gothic" charset="0"/>
                <a:cs typeface="Gothic" charset="0"/>
              </a:rPr>
              <a:pPr/>
              <a:t>51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31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318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79395C86-DE7D-4563-8ED8-3858B5BCC34B}" type="slidenum">
              <a:rPr lang="en-US">
                <a:ea typeface="Gothic" charset="0"/>
                <a:cs typeface="Gothic" charset="0"/>
              </a:rPr>
              <a:pPr/>
              <a:t>52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42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421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C1ADA519-3AE8-4535-9D18-34103A5A8BE4}" type="slidenum">
              <a:rPr lang="en-US">
                <a:ea typeface="Gothic" charset="0"/>
                <a:cs typeface="Gothic" charset="0"/>
              </a:rPr>
              <a:pPr/>
              <a:t>7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68D45F51-5536-4CB4-97D1-32D40E3FAFE4}" type="slidenum">
              <a:rPr lang="en-US">
                <a:ea typeface="Gothic" charset="0"/>
                <a:cs typeface="Gothic" charset="0"/>
              </a:rPr>
              <a:pPr/>
              <a:t>53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52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523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A6DCCA91-2052-449D-A52A-A8F610C5E21A}" type="slidenum">
              <a:rPr lang="en-US">
                <a:ea typeface="Gothic" charset="0"/>
                <a:cs typeface="Gothic" charset="0"/>
              </a:rPr>
              <a:pPr/>
              <a:t>54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62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626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258F0791-5BE4-48D0-8BBD-10C6A69501BE}" type="slidenum">
              <a:rPr lang="en-US">
                <a:ea typeface="Gothic" charset="0"/>
                <a:cs typeface="Gothic" charset="0"/>
              </a:rPr>
              <a:pPr/>
              <a:t>55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72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728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DC59738E-5E09-4EFC-80FE-2D482627E8BA}" type="slidenum">
              <a:rPr lang="en-US">
                <a:ea typeface="Gothic" charset="0"/>
                <a:cs typeface="Gothic" charset="0"/>
              </a:rPr>
              <a:pPr/>
              <a:t>56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83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830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ADCC01C2-E45F-432B-AD01-D388E878B5C2}" type="slidenum">
              <a:rPr lang="en-US">
                <a:ea typeface="Gothic" charset="0"/>
                <a:cs typeface="Gothic" charset="0"/>
              </a:rPr>
              <a:pPr/>
              <a:t>57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993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9933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A3DA35B4-3F80-4BC8-830D-3D2F7E3B2346}" type="slidenum">
              <a:rPr lang="en-US">
                <a:ea typeface="Gothic" charset="0"/>
                <a:cs typeface="Gothic" charset="0"/>
              </a:rPr>
              <a:pPr/>
              <a:t>58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003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10035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18AB0BF8-AE25-4125-BABC-28F0F49F84A6}" type="slidenum">
              <a:rPr lang="en-US">
                <a:ea typeface="Gothic" charset="0"/>
                <a:cs typeface="Gothic" charset="0"/>
              </a:rPr>
              <a:pPr/>
              <a:t>59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013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10138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79DD062F-C6F7-49F0-897C-A0A11691651A}" type="slidenum">
              <a:rPr lang="en-US">
                <a:ea typeface="Gothic" charset="0"/>
                <a:cs typeface="Gothic" charset="0"/>
              </a:rPr>
              <a:pPr/>
              <a:t>60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024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71575" y="696913"/>
            <a:ext cx="4640263" cy="3481387"/>
          </a:xfrm>
          <a:ln/>
        </p:spPr>
      </p:sp>
      <p:sp>
        <p:nvSpPr>
          <p:cNvPr id="10240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930275" y="4410075"/>
            <a:ext cx="5122863" cy="42703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1231EC76-A0F6-47D4-8DAB-4F3BE4EA6E86}" type="slidenum">
              <a:rPr lang="en-US">
                <a:ea typeface="Gothic" charset="0"/>
                <a:cs typeface="Gothic" charset="0"/>
              </a:rPr>
              <a:pPr/>
              <a:t>8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6697001F-64B4-4DA1-9B34-95D3B2966EA4}" type="slidenum">
              <a:rPr lang="en-US">
                <a:ea typeface="Gothic" charset="0"/>
                <a:cs typeface="Gothic" charset="0"/>
              </a:rPr>
              <a:pPr/>
              <a:t>9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7BE0D50A-7C3D-42A9-A4F7-F8A7B847C7F0}" type="slidenum">
              <a:rPr lang="en-US">
                <a:ea typeface="Gothic" charset="0"/>
                <a:cs typeface="Gothic" charset="0"/>
              </a:rPr>
              <a:pPr/>
              <a:t>16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Quartiles – simply counting values (as per median).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FD3745DC-1D67-40D7-99F9-A9329367B6E6}" type="slidenum">
              <a:rPr lang="en-US">
                <a:ea typeface="Gothic" charset="0"/>
                <a:cs typeface="Gothic" charset="0"/>
              </a:rPr>
              <a:pPr/>
              <a:t>17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8563"/>
            <a:ext cx="302577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929" tIns="43964" rIns="87929" bIns="43964"/>
          <a:lstStyle/>
          <a:p>
            <a:fld id="{E323ADB9-A236-4081-B346-F9E5120DCC89}" type="slidenum">
              <a:rPr lang="en-US">
                <a:ea typeface="Gothic" charset="0"/>
                <a:cs typeface="Gothic" charset="0"/>
              </a:rPr>
              <a:pPr/>
              <a:t>18</a:t>
            </a:fld>
            <a:endParaRPr lang="en-US">
              <a:ea typeface="Gothic" charset="0"/>
              <a:cs typeface="Gothic" charset="0"/>
            </a:endParaRPr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Mean = 0</a:t>
            </a:r>
          </a:p>
          <a:p>
            <a:r>
              <a:rPr lang="en-US" smtClean="0"/>
              <a:t>SD = 1</a:t>
            </a:r>
          </a:p>
          <a:p>
            <a:r>
              <a:rPr lang="en-US" smtClean="0"/>
              <a:t>Variance = 1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40A4-3759-4373-96D3-3D9B679A0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1 - Introduction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49CE4-D981-4428-9189-03A9324932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7419C-27AA-47FB-9893-559E5A40F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buFont typeface="Times New Roman" pitchFamily="18" charset="0"/>
              <a:buChar char="■"/>
              <a:defRPr/>
            </a:lvl1pPr>
            <a:lvl2pPr>
              <a:buClr>
                <a:schemeClr val="accent6"/>
              </a:buClr>
              <a:buFont typeface="Times New Roman" pitchFamily="18" charset="0"/>
              <a:buChar char="■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carole\My Documents\Manuals\PowerPoint for Dummies\Media\PowerFinish\Templates\title and text jpgs\PowerFinish6tex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carole\My Documents\Manuals\PowerPoint for Dummies\Media\PowerFinish\Templates\title and text jpgs\PowerFinish6text.jp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9" r:id="rId7"/>
    <p:sldLayoutId id="2147483865" r:id="rId8"/>
    <p:sldLayoutId id="2147483866" r:id="rId9"/>
    <p:sldLayoutId id="2147483867" r:id="rId10"/>
    <p:sldLayoutId id="2147483868" r:id="rId11"/>
    <p:sldLayoutId id="2147483870" r:id="rId12"/>
    <p:sldLayoutId id="2147483871" r:id="rId13"/>
    <p:sldLayoutId id="2147483872" r:id="rId1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Gothic" charset="0"/>
          <a:cs typeface="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Gothic" charset="0"/>
          <a:cs typeface="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Gothic" charset="0"/>
          <a:cs typeface="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Gothic" charset="0"/>
          <a:cs typeface="Gothic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Gothic" charset="0"/>
          <a:cs typeface="Gothic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Gothic" charset="0"/>
          <a:cs typeface="Gothic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Gothic" charset="0"/>
          <a:cs typeface="Gothic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Gothic" charset="0"/>
          <a:cs typeface="Gothic" charset="0"/>
        </a:defRPr>
      </a:lvl9pPr>
    </p:titleStyle>
    <p:bodyStyle>
      <a:lvl1pPr marL="341313" indent="-341313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838200" y="990600"/>
            <a:ext cx="7107238" cy="1717675"/>
          </a:xfrm>
          <a:prstGeom prst="roundRect">
            <a:avLst>
              <a:gd name="adj" fmla="val 116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600" dirty="0">
                <a:solidFill>
                  <a:schemeClr val="accent6"/>
                </a:solidFill>
              </a:rPr>
              <a:t>IS 4800 Empirical Research Methods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600" dirty="0">
                <a:solidFill>
                  <a:schemeClr val="accent6"/>
                </a:solidFill>
              </a:rPr>
              <a:t> for Information Science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600" dirty="0">
                <a:solidFill>
                  <a:schemeClr val="accent6"/>
                </a:solidFill>
              </a:rPr>
              <a:t>Class Notes </a:t>
            </a:r>
            <a:r>
              <a:rPr lang="en-GB" sz="3600" dirty="0">
                <a:solidFill>
                  <a:schemeClr val="accent6"/>
                </a:solidFill>
              </a:rPr>
              <a:t>Feb 3, 2012</a:t>
            </a:r>
            <a:endParaRPr lang="en-GB" sz="2800" dirty="0">
              <a:solidFill>
                <a:schemeClr val="accent6"/>
              </a:solidFill>
            </a:endParaRP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1081088" y="3429000"/>
            <a:ext cx="6969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Instructor: Prof. Carole Hafner, 446 WVH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hafner@ccs.neu.edu   Tel: 617-373-5116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Course Web site: www.ccs.neu.edu/course/is4800sp12/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1BD3CAE-E2EA-42B1-A0F2-0C7493633FDD}" type="slidenum">
              <a:rPr lang="en-US"/>
              <a:pPr/>
              <a:t>10</a:t>
            </a:fld>
            <a:endParaRPr lang="en-US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dirty="0" smtClean="0"/>
              <a:t>Which measures of center and spread?</a:t>
            </a:r>
          </a:p>
        </p:txBody>
      </p:sp>
      <p:sp>
        <p:nvSpPr>
          <p:cNvPr id="62468" name="Rectangle 5"/>
          <p:cNvSpPr>
            <a:spLocks noChangeArrowheads="1"/>
          </p:cNvSpPr>
          <p:nvPr/>
        </p:nvSpPr>
        <p:spPr bwMode="auto">
          <a:xfrm>
            <a:off x="2133600" y="4648200"/>
            <a:ext cx="457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Rectangle 6"/>
          <p:cNvSpPr>
            <a:spLocks noChangeArrowheads="1"/>
          </p:cNvSpPr>
          <p:nvPr/>
        </p:nvSpPr>
        <p:spPr bwMode="auto">
          <a:xfrm>
            <a:off x="2590800" y="4038600"/>
            <a:ext cx="4572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Rectangle 7"/>
          <p:cNvSpPr>
            <a:spLocks noChangeArrowheads="1"/>
          </p:cNvSpPr>
          <p:nvPr/>
        </p:nvSpPr>
        <p:spPr bwMode="auto">
          <a:xfrm>
            <a:off x="3048000" y="2819400"/>
            <a:ext cx="457200" cy="2819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8"/>
          <p:cNvSpPr>
            <a:spLocks noChangeArrowheads="1"/>
          </p:cNvSpPr>
          <p:nvPr/>
        </p:nvSpPr>
        <p:spPr bwMode="auto">
          <a:xfrm>
            <a:off x="3505200" y="3124200"/>
            <a:ext cx="4572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Rectangle 9"/>
          <p:cNvSpPr>
            <a:spLocks noChangeArrowheads="1"/>
          </p:cNvSpPr>
          <p:nvPr/>
        </p:nvSpPr>
        <p:spPr bwMode="auto">
          <a:xfrm>
            <a:off x="3962400" y="3581400"/>
            <a:ext cx="4572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Rectangle 10"/>
          <p:cNvSpPr>
            <a:spLocks noChangeArrowheads="1"/>
          </p:cNvSpPr>
          <p:nvPr/>
        </p:nvSpPr>
        <p:spPr bwMode="auto">
          <a:xfrm>
            <a:off x="4419600" y="2819400"/>
            <a:ext cx="457200" cy="2819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Rectangle 11"/>
          <p:cNvSpPr>
            <a:spLocks noChangeArrowheads="1"/>
          </p:cNvSpPr>
          <p:nvPr/>
        </p:nvSpPr>
        <p:spPr bwMode="auto">
          <a:xfrm>
            <a:off x="4876800" y="3886200"/>
            <a:ext cx="4572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Rectangle 12"/>
          <p:cNvSpPr>
            <a:spLocks noChangeArrowheads="1"/>
          </p:cNvSpPr>
          <p:nvPr/>
        </p:nvSpPr>
        <p:spPr bwMode="auto">
          <a:xfrm>
            <a:off x="5334000" y="4495800"/>
            <a:ext cx="457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Rectangle 13"/>
          <p:cNvSpPr>
            <a:spLocks noChangeArrowheads="1"/>
          </p:cNvSpPr>
          <p:nvPr/>
        </p:nvSpPr>
        <p:spPr bwMode="auto">
          <a:xfrm>
            <a:off x="5791200" y="4800600"/>
            <a:ext cx="457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Rectangle 14"/>
          <p:cNvSpPr>
            <a:spLocks noChangeArrowheads="1"/>
          </p:cNvSpPr>
          <p:nvPr/>
        </p:nvSpPr>
        <p:spPr bwMode="auto">
          <a:xfrm>
            <a:off x="6248400" y="51054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6"/>
          <p:cNvSpPr>
            <a:spLocks noChangeShapeType="1"/>
          </p:cNvSpPr>
          <p:nvPr/>
        </p:nvSpPr>
        <p:spPr bwMode="auto">
          <a:xfrm>
            <a:off x="2133600" y="23622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9" name="Line 17"/>
          <p:cNvSpPr>
            <a:spLocks noChangeShapeType="1"/>
          </p:cNvSpPr>
          <p:nvPr/>
        </p:nvSpPr>
        <p:spPr bwMode="auto">
          <a:xfrm>
            <a:off x="2133600" y="5638800"/>
            <a:ext cx="563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0" name="Text Box 18"/>
          <p:cNvSpPr txBox="1">
            <a:spLocks noChangeArrowheads="1"/>
          </p:cNvSpPr>
          <p:nvPr/>
        </p:nvSpPr>
        <p:spPr bwMode="auto">
          <a:xfrm rot="-5400000">
            <a:off x="1947069" y="5966619"/>
            <a:ext cx="679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Red</a:t>
            </a:r>
          </a:p>
        </p:txBody>
      </p:sp>
      <p:sp>
        <p:nvSpPr>
          <p:cNvPr id="62481" name="Text Box 19"/>
          <p:cNvSpPr txBox="1">
            <a:spLocks noChangeArrowheads="1"/>
          </p:cNvSpPr>
          <p:nvPr/>
        </p:nvSpPr>
        <p:spPr bwMode="auto">
          <a:xfrm rot="-5400000">
            <a:off x="2362994" y="5988844"/>
            <a:ext cx="765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Blue</a:t>
            </a:r>
          </a:p>
        </p:txBody>
      </p:sp>
      <p:sp>
        <p:nvSpPr>
          <p:cNvPr id="62482" name="Text Box 20"/>
          <p:cNvSpPr txBox="1">
            <a:spLocks noChangeArrowheads="1"/>
          </p:cNvSpPr>
          <p:nvPr/>
        </p:nvSpPr>
        <p:spPr bwMode="auto">
          <a:xfrm rot="-5400000">
            <a:off x="2709069" y="6088856"/>
            <a:ext cx="987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Purple</a:t>
            </a:r>
          </a:p>
        </p:txBody>
      </p:sp>
      <p:sp>
        <p:nvSpPr>
          <p:cNvPr id="62483" name="Text Box 21"/>
          <p:cNvSpPr txBox="1">
            <a:spLocks noChangeArrowheads="1"/>
          </p:cNvSpPr>
          <p:nvPr/>
        </p:nvSpPr>
        <p:spPr bwMode="auto">
          <a:xfrm rot="-5400000">
            <a:off x="3130551" y="6097587"/>
            <a:ext cx="1058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Yellow</a:t>
            </a:r>
          </a:p>
        </p:txBody>
      </p:sp>
      <p:sp>
        <p:nvSpPr>
          <p:cNvPr id="62484" name="Text Box 22"/>
          <p:cNvSpPr txBox="1">
            <a:spLocks noChangeArrowheads="1"/>
          </p:cNvSpPr>
          <p:nvPr/>
        </p:nvSpPr>
        <p:spPr bwMode="auto">
          <a:xfrm rot="-5400000">
            <a:off x="3742532" y="5980906"/>
            <a:ext cx="749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Pink</a:t>
            </a:r>
          </a:p>
        </p:txBody>
      </p:sp>
      <p:sp>
        <p:nvSpPr>
          <p:cNvPr id="62485" name="Text Box 23"/>
          <p:cNvSpPr txBox="1">
            <a:spLocks noChangeArrowheads="1"/>
          </p:cNvSpPr>
          <p:nvPr/>
        </p:nvSpPr>
        <p:spPr bwMode="auto">
          <a:xfrm rot="-5400000">
            <a:off x="4105276" y="6081712"/>
            <a:ext cx="1090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Orange</a:t>
            </a:r>
          </a:p>
        </p:txBody>
      </p:sp>
      <p:sp>
        <p:nvSpPr>
          <p:cNvPr id="62486" name="Text Box 24"/>
          <p:cNvSpPr txBox="1">
            <a:spLocks noChangeArrowheads="1"/>
          </p:cNvSpPr>
          <p:nvPr/>
        </p:nvSpPr>
        <p:spPr bwMode="auto">
          <a:xfrm>
            <a:off x="5284788" y="2057400"/>
            <a:ext cx="212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Favorite Color</a:t>
            </a:r>
          </a:p>
        </p:txBody>
      </p:sp>
      <p:sp>
        <p:nvSpPr>
          <p:cNvPr id="62487" name="Text Box 25"/>
          <p:cNvSpPr txBox="1">
            <a:spLocks noChangeArrowheads="1"/>
          </p:cNvSpPr>
          <p:nvPr/>
        </p:nvSpPr>
        <p:spPr bwMode="auto">
          <a:xfrm rot="-5400000">
            <a:off x="4563269" y="6072981"/>
            <a:ext cx="936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Green</a:t>
            </a:r>
          </a:p>
        </p:txBody>
      </p:sp>
      <p:sp>
        <p:nvSpPr>
          <p:cNvPr id="62488" name="Text Box 26"/>
          <p:cNvSpPr txBox="1">
            <a:spLocks noChangeArrowheads="1"/>
          </p:cNvSpPr>
          <p:nvPr/>
        </p:nvSpPr>
        <p:spPr bwMode="auto">
          <a:xfrm rot="-5400000">
            <a:off x="5037932" y="6034881"/>
            <a:ext cx="901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Black</a:t>
            </a:r>
          </a:p>
        </p:txBody>
      </p:sp>
      <p:sp>
        <p:nvSpPr>
          <p:cNvPr id="62489" name="Text Box 27"/>
          <p:cNvSpPr txBox="1">
            <a:spLocks noChangeArrowheads="1"/>
          </p:cNvSpPr>
          <p:nvPr/>
        </p:nvSpPr>
        <p:spPr bwMode="auto">
          <a:xfrm rot="-5400000">
            <a:off x="5545932" y="6006306"/>
            <a:ext cx="80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Grey</a:t>
            </a:r>
          </a:p>
        </p:txBody>
      </p:sp>
      <p:sp>
        <p:nvSpPr>
          <p:cNvPr id="62490" name="Text Box 28"/>
          <p:cNvSpPr txBox="1">
            <a:spLocks noChangeArrowheads="1"/>
          </p:cNvSpPr>
          <p:nvPr/>
        </p:nvSpPr>
        <p:spPr bwMode="auto">
          <a:xfrm rot="-5400000">
            <a:off x="6082507" y="5961856"/>
            <a:ext cx="641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37C18CC-88D0-4B0D-BCA3-D645306FAFFE}" type="slidenum">
              <a:rPr lang="en-US"/>
              <a:pPr/>
              <a:t>11</a:t>
            </a:fld>
            <a:endParaRPr 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/>
              <a:t>Which measures of center and spread?</a:t>
            </a:r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2590800" y="50292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3048000" y="3657600"/>
            <a:ext cx="457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3505200" y="3124200"/>
            <a:ext cx="4572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5" name="Rectangle 6"/>
          <p:cNvSpPr>
            <a:spLocks noChangeArrowheads="1"/>
          </p:cNvSpPr>
          <p:nvPr/>
        </p:nvSpPr>
        <p:spPr bwMode="auto">
          <a:xfrm>
            <a:off x="3962400" y="3581400"/>
            <a:ext cx="4572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Rectangle 7"/>
          <p:cNvSpPr>
            <a:spLocks noChangeArrowheads="1"/>
          </p:cNvSpPr>
          <p:nvPr/>
        </p:nvSpPr>
        <p:spPr bwMode="auto">
          <a:xfrm>
            <a:off x="4419600" y="4495800"/>
            <a:ext cx="457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Rectangle 8"/>
          <p:cNvSpPr>
            <a:spLocks noChangeArrowheads="1"/>
          </p:cNvSpPr>
          <p:nvPr/>
        </p:nvSpPr>
        <p:spPr bwMode="auto">
          <a:xfrm>
            <a:off x="4876800" y="50292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Rectangle 9"/>
          <p:cNvSpPr>
            <a:spLocks noChangeArrowheads="1"/>
          </p:cNvSpPr>
          <p:nvPr/>
        </p:nvSpPr>
        <p:spPr bwMode="auto">
          <a:xfrm>
            <a:off x="2133600" y="5181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1"/>
          <p:cNvSpPr>
            <a:spLocks noChangeShapeType="1"/>
          </p:cNvSpPr>
          <p:nvPr/>
        </p:nvSpPr>
        <p:spPr bwMode="auto">
          <a:xfrm>
            <a:off x="2133600" y="23622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>
            <a:off x="2133600" y="5638800"/>
            <a:ext cx="563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5581650" y="2057400"/>
            <a:ext cx="1554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Happiness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DD9EE43-3A7E-420D-A9AC-07B353F57FBA}" type="slidenum">
              <a:rPr lang="en-US"/>
              <a:pPr/>
              <a:t>12</a:t>
            </a:fld>
            <a:endParaRPr 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/>
              <a:t>Which measures of center and spread?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2590800" y="4648200"/>
            <a:ext cx="457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048000" y="4267200"/>
            <a:ext cx="457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3505200" y="3124200"/>
            <a:ext cx="4572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962400" y="3581400"/>
            <a:ext cx="4572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4419600" y="4038600"/>
            <a:ext cx="4572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4876800" y="4572000"/>
            <a:ext cx="457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2133600" y="5181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Rectangle 13"/>
          <p:cNvSpPr>
            <a:spLocks noChangeArrowheads="1"/>
          </p:cNvSpPr>
          <p:nvPr/>
        </p:nvSpPr>
        <p:spPr bwMode="auto">
          <a:xfrm>
            <a:off x="6705600" y="5334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4"/>
          <p:cNvSpPr>
            <a:spLocks noChangeShapeType="1"/>
          </p:cNvSpPr>
          <p:nvPr/>
        </p:nvSpPr>
        <p:spPr bwMode="auto">
          <a:xfrm>
            <a:off x="2133600" y="23622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Line 15"/>
          <p:cNvSpPr>
            <a:spLocks noChangeShapeType="1"/>
          </p:cNvSpPr>
          <p:nvPr/>
        </p:nvSpPr>
        <p:spPr bwMode="auto">
          <a:xfrm>
            <a:off x="2133600" y="5638800"/>
            <a:ext cx="563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6" name="Text Box 22"/>
          <p:cNvSpPr txBox="1">
            <a:spLocks noChangeArrowheads="1"/>
          </p:cNvSpPr>
          <p:nvPr/>
        </p:nvSpPr>
        <p:spPr bwMode="auto">
          <a:xfrm>
            <a:off x="5883275" y="2057400"/>
            <a:ext cx="1039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Salary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91C6667-845D-439E-B69B-F762356E5780}" type="slidenum">
              <a:rPr lang="en-US"/>
              <a:pPr/>
              <a:t>13</a:t>
            </a:fld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/>
              <a:t>Which measures of center and spread?</a:t>
            </a:r>
          </a:p>
        </p:txBody>
      </p:sp>
      <p:sp>
        <p:nvSpPr>
          <p:cNvPr id="65540" name="Rectangle 3"/>
          <p:cNvSpPr>
            <a:spLocks noChangeArrowheads="1"/>
          </p:cNvSpPr>
          <p:nvPr/>
        </p:nvSpPr>
        <p:spPr bwMode="auto">
          <a:xfrm>
            <a:off x="2590800" y="3429000"/>
            <a:ext cx="4572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Rectangle 4"/>
          <p:cNvSpPr>
            <a:spLocks noChangeArrowheads="1"/>
          </p:cNvSpPr>
          <p:nvPr/>
        </p:nvSpPr>
        <p:spPr bwMode="auto">
          <a:xfrm>
            <a:off x="3048000" y="2895600"/>
            <a:ext cx="457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Rectangle 5"/>
          <p:cNvSpPr>
            <a:spLocks noChangeArrowheads="1"/>
          </p:cNvSpPr>
          <p:nvPr/>
        </p:nvSpPr>
        <p:spPr bwMode="auto">
          <a:xfrm>
            <a:off x="3505200" y="2362200"/>
            <a:ext cx="4572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6"/>
          <p:cNvSpPr>
            <a:spLocks noChangeArrowheads="1"/>
          </p:cNvSpPr>
          <p:nvPr/>
        </p:nvSpPr>
        <p:spPr bwMode="auto">
          <a:xfrm>
            <a:off x="3962400" y="3657600"/>
            <a:ext cx="457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Line 10"/>
          <p:cNvSpPr>
            <a:spLocks noChangeShapeType="1"/>
          </p:cNvSpPr>
          <p:nvPr/>
        </p:nvSpPr>
        <p:spPr bwMode="auto">
          <a:xfrm>
            <a:off x="2133600" y="16002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5" name="Line 11"/>
          <p:cNvSpPr>
            <a:spLocks noChangeShapeType="1"/>
          </p:cNvSpPr>
          <p:nvPr/>
        </p:nvSpPr>
        <p:spPr bwMode="auto">
          <a:xfrm>
            <a:off x="2133600" y="4876800"/>
            <a:ext cx="563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6" name="Text Box 12"/>
          <p:cNvSpPr txBox="1">
            <a:spLocks noChangeArrowheads="1"/>
          </p:cNvSpPr>
          <p:nvPr/>
        </p:nvSpPr>
        <p:spPr bwMode="auto">
          <a:xfrm>
            <a:off x="5257800" y="2133600"/>
            <a:ext cx="1892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Student Year</a:t>
            </a:r>
          </a:p>
        </p:txBody>
      </p:sp>
      <p:sp>
        <p:nvSpPr>
          <p:cNvPr id="65547" name="Text Box 13"/>
          <p:cNvSpPr txBox="1">
            <a:spLocks noChangeArrowheads="1"/>
          </p:cNvSpPr>
          <p:nvPr/>
        </p:nvSpPr>
        <p:spPr bwMode="auto">
          <a:xfrm rot="-5400000">
            <a:off x="2089944" y="5299869"/>
            <a:ext cx="139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tx1"/>
                </a:solidFill>
              </a:rPr>
              <a:t>Freshman</a:t>
            </a:r>
          </a:p>
        </p:txBody>
      </p:sp>
      <p:sp>
        <p:nvSpPr>
          <p:cNvPr id="65548" name="Text Box 14"/>
          <p:cNvSpPr txBox="1">
            <a:spLocks noChangeArrowheads="1"/>
          </p:cNvSpPr>
          <p:nvPr/>
        </p:nvSpPr>
        <p:spPr bwMode="auto">
          <a:xfrm rot="-5400000">
            <a:off x="2522538" y="5316537"/>
            <a:ext cx="1449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tx1"/>
                </a:solidFill>
              </a:rPr>
              <a:t>Sophmore</a:t>
            </a:r>
          </a:p>
        </p:txBody>
      </p:sp>
      <p:sp>
        <p:nvSpPr>
          <p:cNvPr id="65549" name="Text Box 15"/>
          <p:cNvSpPr txBox="1">
            <a:spLocks noChangeArrowheads="1"/>
          </p:cNvSpPr>
          <p:nvPr/>
        </p:nvSpPr>
        <p:spPr bwMode="auto">
          <a:xfrm rot="-5400000">
            <a:off x="3116263" y="5173662"/>
            <a:ext cx="1176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tx1"/>
                </a:solidFill>
              </a:rPr>
              <a:t>Middler</a:t>
            </a:r>
          </a:p>
        </p:txBody>
      </p:sp>
      <p:sp>
        <p:nvSpPr>
          <p:cNvPr id="65550" name="Text Box 16"/>
          <p:cNvSpPr txBox="1">
            <a:spLocks noChangeArrowheads="1"/>
          </p:cNvSpPr>
          <p:nvPr/>
        </p:nvSpPr>
        <p:spPr bwMode="auto">
          <a:xfrm rot="-5400000">
            <a:off x="3684588" y="5108575"/>
            <a:ext cx="954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tx1"/>
                </a:solidFill>
              </a:rPr>
              <a:t>Junior</a:t>
            </a:r>
          </a:p>
        </p:txBody>
      </p:sp>
      <p:sp>
        <p:nvSpPr>
          <p:cNvPr id="65551" name="Rectangle 17"/>
          <p:cNvSpPr>
            <a:spLocks noChangeArrowheads="1"/>
          </p:cNvSpPr>
          <p:nvPr/>
        </p:nvSpPr>
        <p:spPr bwMode="auto">
          <a:xfrm>
            <a:off x="4419600" y="4114800"/>
            <a:ext cx="457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Text Box 18"/>
          <p:cNvSpPr txBox="1">
            <a:spLocks noChangeArrowheads="1"/>
          </p:cNvSpPr>
          <p:nvPr/>
        </p:nvSpPr>
        <p:spPr bwMode="auto">
          <a:xfrm rot="-5400000">
            <a:off x="4124325" y="5130800"/>
            <a:ext cx="989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tx1"/>
                </a:solidFill>
              </a:rPr>
              <a:t>Senior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2880EF4-161E-4FC3-BB29-908EC9A42E9E}" type="slidenum">
              <a:rPr lang="en-US"/>
              <a:pPr/>
              <a:t>14</a:t>
            </a:fld>
            <a:endParaRPr 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Which measures of center and spread?</a:t>
            </a:r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2590800" y="4648200"/>
            <a:ext cx="457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3048000" y="3429000"/>
            <a:ext cx="4572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3505200" y="4419600"/>
            <a:ext cx="457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3962400" y="51054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Rectangle 7"/>
          <p:cNvSpPr>
            <a:spLocks noChangeArrowheads="1"/>
          </p:cNvSpPr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Rectangle 8"/>
          <p:cNvSpPr>
            <a:spLocks noChangeArrowheads="1"/>
          </p:cNvSpPr>
          <p:nvPr/>
        </p:nvSpPr>
        <p:spPr bwMode="auto">
          <a:xfrm>
            <a:off x="4876800" y="4572000"/>
            <a:ext cx="457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Rectangle 9"/>
          <p:cNvSpPr>
            <a:spLocks noChangeArrowheads="1"/>
          </p:cNvSpPr>
          <p:nvPr/>
        </p:nvSpPr>
        <p:spPr bwMode="auto">
          <a:xfrm>
            <a:off x="2133600" y="5181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Rectangle 10"/>
          <p:cNvSpPr>
            <a:spLocks noChangeArrowheads="1"/>
          </p:cNvSpPr>
          <p:nvPr/>
        </p:nvSpPr>
        <p:spPr bwMode="auto">
          <a:xfrm>
            <a:off x="6705600" y="5334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11"/>
          <p:cNvSpPr>
            <a:spLocks noChangeShapeType="1"/>
          </p:cNvSpPr>
          <p:nvPr/>
        </p:nvSpPr>
        <p:spPr bwMode="auto">
          <a:xfrm>
            <a:off x="2133600" y="23622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3" name="Line 12"/>
          <p:cNvSpPr>
            <a:spLocks noChangeShapeType="1"/>
          </p:cNvSpPr>
          <p:nvPr/>
        </p:nvSpPr>
        <p:spPr bwMode="auto">
          <a:xfrm>
            <a:off x="2133600" y="5638800"/>
            <a:ext cx="563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4" name="Text Box 13"/>
          <p:cNvSpPr txBox="1">
            <a:spLocks noChangeArrowheads="1"/>
          </p:cNvSpPr>
          <p:nvPr/>
        </p:nvSpPr>
        <p:spPr bwMode="auto">
          <a:xfrm>
            <a:off x="5389563" y="2057400"/>
            <a:ext cx="1892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Performance</a:t>
            </a:r>
          </a:p>
        </p:txBody>
      </p:sp>
      <p:sp>
        <p:nvSpPr>
          <p:cNvPr id="66575" name="Rectangle 14"/>
          <p:cNvSpPr>
            <a:spLocks noChangeArrowheads="1"/>
          </p:cNvSpPr>
          <p:nvPr/>
        </p:nvSpPr>
        <p:spPr bwMode="auto">
          <a:xfrm>
            <a:off x="5334000" y="4038600"/>
            <a:ext cx="457200" cy="15859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6" name="Rectangle 15"/>
          <p:cNvSpPr>
            <a:spLocks noChangeArrowheads="1"/>
          </p:cNvSpPr>
          <p:nvPr/>
        </p:nvSpPr>
        <p:spPr bwMode="auto">
          <a:xfrm>
            <a:off x="5791200" y="4419600"/>
            <a:ext cx="457200" cy="12049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7" name="Rectangle 16"/>
          <p:cNvSpPr>
            <a:spLocks noChangeArrowheads="1"/>
          </p:cNvSpPr>
          <p:nvPr/>
        </p:nvSpPr>
        <p:spPr bwMode="auto">
          <a:xfrm>
            <a:off x="6248400" y="4876800"/>
            <a:ext cx="457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2E97362-BC8F-43FD-99C5-DC50D649C470}" type="slidenum">
              <a:rPr lang="en-US"/>
              <a:pPr/>
              <a:t>15</a:t>
            </a:fld>
            <a:endParaRPr lang="en-US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 smtClean="0"/>
              <a:t>Which measures of </a:t>
            </a:r>
            <a:r>
              <a:rPr lang="en-US" sz="3600" dirty="0" smtClean="0"/>
              <a:t>center</a:t>
            </a:r>
            <a:r>
              <a:rPr lang="en-US" sz="4000" dirty="0" smtClean="0"/>
              <a:t> and spread?</a:t>
            </a:r>
          </a:p>
        </p:txBody>
      </p:sp>
      <p:sp>
        <p:nvSpPr>
          <p:cNvPr id="67588" name="Rectangle 3"/>
          <p:cNvSpPr>
            <a:spLocks noChangeArrowheads="1"/>
          </p:cNvSpPr>
          <p:nvPr/>
        </p:nvSpPr>
        <p:spPr bwMode="auto">
          <a:xfrm>
            <a:off x="2590800" y="4648200"/>
            <a:ext cx="457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3048000" y="2895600"/>
            <a:ext cx="457200" cy="2743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3505200" y="3657600"/>
            <a:ext cx="457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3962400" y="3962400"/>
            <a:ext cx="4572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7"/>
          <p:cNvSpPr>
            <a:spLocks noChangeArrowheads="1"/>
          </p:cNvSpPr>
          <p:nvPr/>
        </p:nvSpPr>
        <p:spPr bwMode="auto">
          <a:xfrm>
            <a:off x="4419600" y="4114800"/>
            <a:ext cx="4572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Rectangle 8"/>
          <p:cNvSpPr>
            <a:spLocks noChangeArrowheads="1"/>
          </p:cNvSpPr>
          <p:nvPr/>
        </p:nvSpPr>
        <p:spPr bwMode="auto">
          <a:xfrm>
            <a:off x="4876800" y="4800600"/>
            <a:ext cx="457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9"/>
          <p:cNvSpPr>
            <a:spLocks noChangeArrowheads="1"/>
          </p:cNvSpPr>
          <p:nvPr/>
        </p:nvSpPr>
        <p:spPr bwMode="auto">
          <a:xfrm>
            <a:off x="2133600" y="5181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Rectangle 10"/>
          <p:cNvSpPr>
            <a:spLocks noChangeArrowheads="1"/>
          </p:cNvSpPr>
          <p:nvPr/>
        </p:nvSpPr>
        <p:spPr bwMode="auto">
          <a:xfrm>
            <a:off x="6705600" y="5334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11"/>
          <p:cNvSpPr>
            <a:spLocks noChangeShapeType="1"/>
          </p:cNvSpPr>
          <p:nvPr/>
        </p:nvSpPr>
        <p:spPr bwMode="auto">
          <a:xfrm>
            <a:off x="2133600" y="23622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7" name="Line 12"/>
          <p:cNvSpPr>
            <a:spLocks noChangeShapeType="1"/>
          </p:cNvSpPr>
          <p:nvPr/>
        </p:nvSpPr>
        <p:spPr bwMode="auto">
          <a:xfrm>
            <a:off x="2133600" y="5638800"/>
            <a:ext cx="563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8" name="Text Box 13"/>
          <p:cNvSpPr txBox="1">
            <a:spLocks noChangeArrowheads="1"/>
          </p:cNvSpPr>
          <p:nvPr/>
        </p:nvSpPr>
        <p:spPr bwMode="auto">
          <a:xfrm>
            <a:off x="4183063" y="2057400"/>
            <a:ext cx="4035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Attitude Towards Computers</a:t>
            </a:r>
          </a:p>
        </p:txBody>
      </p:sp>
      <p:sp>
        <p:nvSpPr>
          <p:cNvPr id="67599" name="Rectangle 14"/>
          <p:cNvSpPr>
            <a:spLocks noChangeArrowheads="1"/>
          </p:cNvSpPr>
          <p:nvPr/>
        </p:nvSpPr>
        <p:spPr bwMode="auto">
          <a:xfrm>
            <a:off x="5334000" y="5029200"/>
            <a:ext cx="457200" cy="5953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Rectangle 15"/>
          <p:cNvSpPr>
            <a:spLocks noChangeArrowheads="1"/>
          </p:cNvSpPr>
          <p:nvPr/>
        </p:nvSpPr>
        <p:spPr bwMode="auto">
          <a:xfrm>
            <a:off x="5791200" y="5181600"/>
            <a:ext cx="457200" cy="4429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Rectangle 16"/>
          <p:cNvSpPr>
            <a:spLocks noChangeArrowheads="1"/>
          </p:cNvSpPr>
          <p:nvPr/>
        </p:nvSpPr>
        <p:spPr bwMode="auto">
          <a:xfrm>
            <a:off x="6248400" y="4876800"/>
            <a:ext cx="457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FDCE4F4-DC7E-4171-BFD3-0F9C05A243C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7163" y="381000"/>
            <a:ext cx="779303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Example of a Boxplot</a:t>
            </a:r>
            <a:br>
              <a:rPr lang="en-US" sz="3600" smtClean="0"/>
            </a:br>
            <a:r>
              <a:rPr lang="en-US" sz="3600" smtClean="0"/>
              <a:t>What is this?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1712913" y="3163888"/>
            <a:ext cx="914400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4"/>
          <p:cNvSpPr>
            <a:spLocks noChangeShapeType="1"/>
          </p:cNvSpPr>
          <p:nvPr/>
        </p:nvSpPr>
        <p:spPr bwMode="auto">
          <a:xfrm>
            <a:off x="1712913" y="36210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533400" y="2209800"/>
          <a:ext cx="7772400" cy="4114800"/>
        </p:xfrm>
        <a:graphic>
          <a:graphicData uri="http://schemas.openxmlformats.org/presentationml/2006/ole">
            <p:oleObj spid="_x0000_s115714" name="Chart" r:id="rId4" imgW="7772400" imgH="4114800" progId="MSGraph.Chart.8">
              <p:embed followColorScheme="full"/>
            </p:oleObj>
          </a:graphicData>
        </a:graphic>
      </p:graphicFrame>
      <p:sp>
        <p:nvSpPr>
          <p:cNvPr id="5127" name="Line 6"/>
          <p:cNvSpPr>
            <a:spLocks noChangeShapeType="1"/>
          </p:cNvSpPr>
          <p:nvPr/>
        </p:nvSpPr>
        <p:spPr bwMode="auto">
          <a:xfrm>
            <a:off x="2170113" y="40782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>
            <a:off x="2017713" y="4535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>
            <a:off x="2017713" y="27066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9"/>
          <p:cNvSpPr>
            <a:spLocks noChangeShapeType="1"/>
          </p:cNvSpPr>
          <p:nvPr/>
        </p:nvSpPr>
        <p:spPr bwMode="auto">
          <a:xfrm>
            <a:off x="2170113" y="27066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AFF8ABC-0771-4BE6-80A8-7BDC9E863F5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Calculating Mean and Variance</a:t>
            </a:r>
          </a:p>
        </p:txBody>
      </p:sp>
      <p:graphicFrame>
        <p:nvGraphicFramePr>
          <p:cNvPr id="699396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1905000" y="2286000"/>
          <a:ext cx="1905000" cy="1176338"/>
        </p:xfrm>
        <a:graphic>
          <a:graphicData uri="http://schemas.openxmlformats.org/presentationml/2006/ole">
            <p:oleObj spid="_x0000_s116738" name="Equation" r:id="rId4" imgW="698400" imgH="431640" progId="Equation.3">
              <p:embed/>
            </p:oleObj>
          </a:graphicData>
        </a:graphic>
      </p:graphicFrame>
      <p:graphicFrame>
        <p:nvGraphicFramePr>
          <p:cNvPr id="699398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1828800" y="3751263"/>
          <a:ext cx="3352800" cy="744537"/>
        </p:xfrm>
        <a:graphic>
          <a:graphicData uri="http://schemas.openxmlformats.org/presentationml/2006/ole">
            <p:oleObj spid="_x0000_s116739" name="Equation" r:id="rId5" imgW="1143000" imgH="253800" progId="Equation.3">
              <p:embed/>
            </p:oleObj>
          </a:graphicData>
        </a:graphic>
      </p:graphicFrame>
      <p:graphicFrame>
        <p:nvGraphicFramePr>
          <p:cNvPr id="69940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1828800" y="4959350"/>
          <a:ext cx="1905000" cy="1136650"/>
        </p:xfrm>
        <a:graphic>
          <a:graphicData uri="http://schemas.openxmlformats.org/presentationml/2006/ole">
            <p:oleObj spid="_x0000_s116740" name="Equation" r:id="rId6" imgW="660240" imgH="39348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E0496E7-8007-43AA-9F68-CE7AC3B2623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Z-scores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182688" y="2017713"/>
            <a:ext cx="7351712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smtClean="0"/>
              <a:t>Measures that have been normalized to make comparisons easier. 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Z-scores descriptives</a:t>
            </a:r>
          </a:p>
          <a:p>
            <a:pPr lvl="1"/>
            <a:r>
              <a:rPr lang="en-US" sz="2000" smtClean="0"/>
              <a:t>Mean?</a:t>
            </a:r>
          </a:p>
          <a:p>
            <a:pPr lvl="1"/>
            <a:r>
              <a:rPr lang="en-US" sz="2000" smtClean="0"/>
              <a:t>SD?</a:t>
            </a:r>
          </a:p>
          <a:p>
            <a:pPr lvl="1"/>
            <a:r>
              <a:rPr lang="en-US" sz="2000" smtClean="0"/>
              <a:t>Variance?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3581400" y="3276600"/>
          <a:ext cx="1905000" cy="1001713"/>
        </p:xfrm>
        <a:graphic>
          <a:graphicData uri="http://schemas.openxmlformats.org/presentationml/2006/ole">
            <p:oleObj spid="_x0000_s117762" name="Equation" r:id="rId4" imgW="749160" imgH="39348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Frequency distribution</a:t>
            </a:r>
          </a:p>
          <a:p>
            <a:pPr lvl="1">
              <a:defRPr/>
            </a:pPr>
            <a:r>
              <a:rPr lang="en-US" dirty="0" err="1" smtClean="0"/>
              <a:t>Categorial</a:t>
            </a:r>
            <a:r>
              <a:rPr lang="en-US" dirty="0" smtClean="0"/>
              <a:t> data: Nominal and ordinal</a:t>
            </a:r>
          </a:p>
          <a:p>
            <a:pPr lvl="1">
              <a:defRPr/>
            </a:pPr>
            <a:r>
              <a:rPr lang="en-US" dirty="0" smtClean="0"/>
              <a:t>Mode sometimes useful</a:t>
            </a:r>
          </a:p>
          <a:p>
            <a:pPr>
              <a:defRPr/>
            </a:pPr>
            <a:r>
              <a:rPr lang="en-US" dirty="0" smtClean="0"/>
              <a:t>Measure of central tendency</a:t>
            </a:r>
          </a:p>
          <a:p>
            <a:pPr lvl="1">
              <a:defRPr/>
            </a:pPr>
            <a:r>
              <a:rPr lang="en-US" dirty="0" smtClean="0"/>
              <a:t>Scale data: Interval and ratio</a:t>
            </a:r>
          </a:p>
          <a:p>
            <a:pPr lvl="1">
              <a:defRPr/>
            </a:pPr>
            <a:r>
              <a:rPr lang="en-US" dirty="0" smtClean="0"/>
              <a:t>Mean and median</a:t>
            </a:r>
          </a:p>
          <a:p>
            <a:pPr>
              <a:defRPr/>
            </a:pPr>
            <a:r>
              <a:rPr lang="en-US" dirty="0" smtClean="0"/>
              <a:t>Measure of dispersion</a:t>
            </a:r>
          </a:p>
          <a:p>
            <a:pPr lvl="1">
              <a:defRPr/>
            </a:pPr>
            <a:r>
              <a:rPr lang="en-US" dirty="0" smtClean="0"/>
              <a:t>Scale data</a:t>
            </a:r>
          </a:p>
          <a:p>
            <a:pPr lvl="1">
              <a:defRPr/>
            </a:pPr>
            <a:r>
              <a:rPr lang="en-US" dirty="0" smtClean="0"/>
              <a:t>Variance, standard deviation</a:t>
            </a:r>
          </a:p>
          <a:p>
            <a:pPr>
              <a:defRPr/>
            </a:pPr>
            <a:r>
              <a:rPr lang="en-US" dirty="0" smtClean="0"/>
              <a:t>The important of presenting data graphically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4906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First exam </a:t>
            </a:r>
            <a:r>
              <a:rPr lang="en-US" dirty="0" smtClean="0"/>
              <a:t>postponed until Friday Feb. 10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(covers thru descriptive </a:t>
            </a:r>
            <a:r>
              <a:rPr lang="en-US" dirty="0" smtClean="0"/>
              <a:t>statistics – review Tues.)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Review/finish </a:t>
            </a:r>
            <a:r>
              <a:rPr lang="en-US" dirty="0" smtClean="0"/>
              <a:t>descriptive statistics</a:t>
            </a:r>
          </a:p>
          <a:p>
            <a:pPr>
              <a:defRPr/>
            </a:pPr>
            <a:r>
              <a:rPr lang="en-US" dirty="0" smtClean="0"/>
              <a:t>Survey methods</a:t>
            </a:r>
          </a:p>
          <a:p>
            <a:pPr marL="914400" lvl="1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Survey administration</a:t>
            </a:r>
          </a:p>
          <a:p>
            <a:pPr marL="914400" lvl="1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Constructing Questionnaires</a:t>
            </a:r>
          </a:p>
          <a:p>
            <a:pPr marL="914400" lvl="1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Types of Questionnaire Items</a:t>
            </a:r>
          </a:p>
          <a:p>
            <a:pPr marL="914400" lvl="1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Composite measures</a:t>
            </a:r>
          </a:p>
          <a:p>
            <a:pPr marL="914400" lvl="1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Sampling</a:t>
            </a:r>
          </a:p>
          <a:p>
            <a:pPr marL="514350" indent="-514350" eaLnBrk="1" hangingPunct="1">
              <a:defRPr/>
            </a:pPr>
            <a:r>
              <a:rPr lang="en-US" dirty="0" smtClean="0"/>
              <a:t>Discuss Team Project 1</a:t>
            </a:r>
          </a:p>
          <a:p>
            <a:pPr marL="914400" lvl="1" indent="-514350" eaLnBrk="1" hangingPunct="1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eaLnBrk="1" hangingPunct="1">
              <a:buFont typeface="Times New Roman" pitchFamily="18" charset="0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E2D738A-868E-40E2-9D48-F4AB65BB9770}" type="slidenum">
              <a:rPr lang="en-US">
                <a:latin typeface="Tahoma" pitchFamily="32" charset="0"/>
              </a:rPr>
              <a:pPr/>
              <a:t>20</a:t>
            </a:fld>
            <a:endParaRPr lang="en-US">
              <a:latin typeface="Tahoma" pitchFamily="32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Overview – </a:t>
            </a:r>
            <a:r>
              <a:rPr lang="en-US" dirty="0" smtClean="0"/>
              <a:t>Using Survey Research</a:t>
            </a:r>
            <a:endParaRPr 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229600" cy="490696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Times New Roman" pitchFamily="18" charset="0"/>
              <a:buNone/>
              <a:defRPr/>
            </a:pPr>
            <a:endParaRPr lang="en-US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Survey administration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Constructing Questionnaires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Types of Questionnaire Items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Composite measures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/>
              <a:t>Sampling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351B1F3-5E15-4CFD-815F-A2F2D9921054}" type="slidenum">
              <a:rPr lang="en-US">
                <a:latin typeface="Tahoma" pitchFamily="32" charset="0"/>
              </a:rPr>
              <a:pPr/>
              <a:t>21</a:t>
            </a:fld>
            <a:endParaRPr lang="en-US">
              <a:latin typeface="Tahoma" pitchFamily="32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Terminology Soup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828800"/>
            <a:ext cx="51816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Times New Roman" pitchFamily="16" charset="0"/>
              <a:buChar char="■"/>
            </a:pPr>
            <a:r>
              <a:rPr lang="en-US" dirty="0" smtClean="0"/>
              <a:t>Questionnaire = Self-Report Measure = Instrument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dirty="0" smtClean="0"/>
              <a:t>Survey Instrument vs</a:t>
            </a:r>
            <a:r>
              <a:rPr lang="en-US" dirty="0" smtClean="0"/>
              <a:t>. Lab </a:t>
            </a:r>
            <a:r>
              <a:rPr lang="en-US" dirty="0" smtClean="0"/>
              <a:t>Instrument</a:t>
            </a:r>
            <a:endParaRPr lang="en-US" dirty="0" smtClean="0"/>
          </a:p>
          <a:p>
            <a:pPr eaLnBrk="1" hangingPunct="1">
              <a:buFont typeface="Times New Roman" pitchFamily="16" charset="0"/>
              <a:buChar char="■"/>
            </a:pPr>
            <a:r>
              <a:rPr lang="en-US" dirty="0" smtClean="0"/>
              <a:t>Composite Measure ~ Index ~ Scale</a:t>
            </a:r>
          </a:p>
        </p:txBody>
      </p:sp>
      <p:pic>
        <p:nvPicPr>
          <p:cNvPr id="14341" name="Picture 5" descr="survey-wri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1336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26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0A7473D-FF90-44C2-859E-F548006F72AC}" type="slidenum">
              <a:rPr lang="en-US">
                <a:latin typeface="Tahoma" pitchFamily="32" charset="0"/>
              </a:rPr>
              <a:pPr/>
              <a:t>22</a:t>
            </a:fld>
            <a:endParaRPr lang="en-US">
              <a:latin typeface="Tahoma" pitchFamily="32" charset="0"/>
            </a:endParaRPr>
          </a:p>
        </p:txBody>
      </p:sp>
      <p:sp>
        <p:nvSpPr>
          <p:cNvPr id="15363" name="Title 4"/>
          <p:cNvSpPr>
            <a:spLocks noGrp="1"/>
          </p:cNvSpPr>
          <p:nvPr>
            <p:ph type="ctrTitle"/>
          </p:nvPr>
        </p:nvSpPr>
        <p:spPr bwMode="auto">
          <a:xfrm>
            <a:off x="533400" y="1143000"/>
            <a:ext cx="7772400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Using Survey Research</a:t>
            </a:r>
            <a:br>
              <a:rPr lang="en-US" smtClean="0"/>
            </a:br>
            <a:r>
              <a:rPr lang="en-US" smtClean="0"/>
              <a:t>I. Survey administration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14B2B4C-DBEC-4BE6-82C4-72FE765B3136}" type="slidenum">
              <a:rPr lang="en-US">
                <a:latin typeface="Tahoma" pitchFamily="32" charset="0"/>
              </a:rPr>
              <a:pPr/>
              <a:t>23</a:t>
            </a:fld>
            <a:endParaRPr lang="en-US">
              <a:latin typeface="Tahoma" pitchFamily="32" charset="0"/>
            </a:endParaRPr>
          </a:p>
        </p:txBody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31200" cy="542925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i="1" dirty="0" smtClean="0">
                <a:solidFill>
                  <a:schemeClr val="tx1"/>
                </a:solidFill>
              </a:rPr>
              <a:t>MAIL SURVEY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 questionnaire is mailed directly to participants 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Mail surveys are very convenient</a:t>
            </a:r>
          </a:p>
          <a:p>
            <a:pPr lvl="1" eaLnBrk="1" hangingPunct="1"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Nonresponse</a:t>
            </a:r>
            <a:r>
              <a:rPr lang="en-US" sz="2400" dirty="0" smtClean="0">
                <a:solidFill>
                  <a:schemeClr val="tx1"/>
                </a:solidFill>
              </a:rPr>
              <a:t> bias is a serious problem resulting in an unrepresentative sample</a:t>
            </a:r>
          </a:p>
          <a:p>
            <a:pPr eaLnBrk="1" hangingPunct="1">
              <a:defRPr/>
            </a:pPr>
            <a:r>
              <a:rPr lang="en-US" sz="2800" i="1" dirty="0" smtClean="0">
                <a:solidFill>
                  <a:schemeClr val="tx1"/>
                </a:solidFill>
              </a:rPr>
              <a:t>INTERNET SURVEY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Survey distributed via e-mail or on a Web site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Large samples can be acquired quickly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Biased samples are possible because of uneven computer ownership across demographic groups</a:t>
            </a:r>
          </a:p>
          <a:p>
            <a:pPr lvl="1" eaLnBrk="1" hangingPunct="1">
              <a:defRPr/>
            </a:pPr>
            <a:r>
              <a:rPr lang="en-US" sz="3200" b="1" i="1" dirty="0" smtClean="0">
                <a:solidFill>
                  <a:srgbClr val="FF0000"/>
                </a:solidFill>
              </a:rPr>
              <a:t>Check out </a:t>
            </a:r>
            <a:r>
              <a:rPr lang="en-US" sz="3200" b="1" i="1" dirty="0" smtClean="0">
                <a:solidFill>
                  <a:srgbClr val="FF0000"/>
                </a:solidFill>
              </a:rPr>
              <a:t>surveygizmo.com</a:t>
            </a:r>
            <a:endParaRPr lang="en-US" sz="3200" b="1" i="1" dirty="0" smtClean="0">
              <a:solidFill>
                <a:srgbClr val="FF0000"/>
              </a:solidFill>
            </a:endParaRP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Administering Your Questionnaire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4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4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4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4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4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105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7F85769-AF9D-4C3C-9F98-BD5B911A4122}" type="slidenum">
              <a:rPr lang="en-US">
                <a:latin typeface="Tahoma" pitchFamily="32" charset="0"/>
              </a:rPr>
              <a:pPr/>
              <a:t>24</a:t>
            </a:fld>
            <a:endParaRPr lang="en-US">
              <a:latin typeface="Tahoma" pitchFamily="32" charset="0"/>
            </a:endParaRPr>
          </a:p>
        </p:txBody>
      </p:sp>
      <p:sp>
        <p:nvSpPr>
          <p:cNvPr id="943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i="1" dirty="0" smtClean="0"/>
              <a:t>TELEPHONE SURVEY</a:t>
            </a:r>
          </a:p>
          <a:p>
            <a:pPr lvl="1" eaLnBrk="1" hangingPunct="1">
              <a:defRPr/>
            </a:pPr>
            <a:r>
              <a:rPr lang="en-US" sz="2400" dirty="0" smtClean="0"/>
              <a:t>Participants are contacted by telephone and asked questions directly </a:t>
            </a:r>
          </a:p>
          <a:p>
            <a:pPr lvl="1" eaLnBrk="1" hangingPunct="1">
              <a:defRPr/>
            </a:pPr>
            <a:r>
              <a:rPr lang="en-US" sz="2400" dirty="0" smtClean="0"/>
              <a:t>Questions must be asked carefully</a:t>
            </a:r>
          </a:p>
          <a:p>
            <a:pPr lvl="1" eaLnBrk="1" hangingPunct="1">
              <a:defRPr/>
            </a:pPr>
            <a:r>
              <a:rPr lang="en-US" sz="2400" i="1" dirty="0" smtClean="0"/>
              <a:t>The plethora of “junk calls” may make participants suspicious</a:t>
            </a:r>
          </a:p>
          <a:p>
            <a:pPr eaLnBrk="1" hangingPunct="1">
              <a:defRPr/>
            </a:pPr>
            <a:r>
              <a:rPr lang="en-US" sz="2800" i="1" dirty="0" smtClean="0"/>
              <a:t>GROUP ADMINISTRATION</a:t>
            </a:r>
          </a:p>
          <a:p>
            <a:pPr lvl="1" eaLnBrk="1" hangingPunct="1">
              <a:defRPr/>
            </a:pPr>
            <a:r>
              <a:rPr lang="en-US" sz="2600" dirty="0" smtClean="0"/>
              <a:t>A questionnaire is distributed to a group of participants at once (e.g., a class) </a:t>
            </a:r>
          </a:p>
          <a:p>
            <a:pPr lvl="1" eaLnBrk="1" hangingPunct="1">
              <a:defRPr/>
            </a:pPr>
            <a:r>
              <a:rPr lang="en-US" sz="2600" dirty="0" smtClean="0"/>
              <a:t>Completed by participants at the same time</a:t>
            </a:r>
          </a:p>
          <a:p>
            <a:pPr lvl="1" eaLnBrk="1" hangingPunct="1">
              <a:defRPr/>
            </a:pPr>
            <a:r>
              <a:rPr lang="en-US" sz="2600" dirty="0" smtClean="0"/>
              <a:t>Ensuring anonymity may be a problem</a:t>
            </a:r>
            <a:endParaRPr lang="en-US" dirty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Administering Your Questionnaire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43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3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43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43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3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3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3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3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3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3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3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3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3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3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EFAF7294-951C-4496-AEF3-41D3C6783028}" type="slidenum">
              <a:rPr lang="en-US">
                <a:latin typeface="Tahoma" pitchFamily="32" charset="0"/>
              </a:rPr>
              <a:pPr/>
              <a:t>25</a:t>
            </a:fld>
            <a:endParaRPr lang="en-US">
              <a:latin typeface="Tahoma" pitchFamily="32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83820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i="1" smtClean="0"/>
              <a:t>INTERVIEW</a:t>
            </a:r>
            <a:r>
              <a:rPr lang="en-US" sz="2800" smtClean="0"/>
              <a:t> </a:t>
            </a:r>
          </a:p>
          <a:p>
            <a:pPr lvl="1" eaLnBrk="1" hangingPunct="1">
              <a:defRPr/>
            </a:pPr>
            <a:r>
              <a:rPr lang="en-US" sz="2400" smtClean="0"/>
              <a:t>Participants are asked questions in a face-to-face structured or unstructured format </a:t>
            </a:r>
          </a:p>
          <a:p>
            <a:pPr lvl="1" eaLnBrk="1" hangingPunct="1">
              <a:defRPr/>
            </a:pPr>
            <a:r>
              <a:rPr lang="en-US" sz="2400" smtClean="0"/>
              <a:t>Characteristics or behavior of the interviewer may affect the participants’ responses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Administering Your Questionnaire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2A27A96-CD14-40B7-8CC7-5C788F961681}" type="slidenum">
              <a:rPr lang="en-US">
                <a:latin typeface="Tahoma" pitchFamily="32" charset="0"/>
              </a:rPr>
              <a:pPr/>
              <a:t>26</a:t>
            </a:fld>
            <a:endParaRPr lang="en-US">
              <a:latin typeface="Tahoma" pitchFamily="32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Administering Your Questionnaire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 general</a:t>
            </a:r>
          </a:p>
          <a:p>
            <a:pPr lvl="1" eaLnBrk="1" hangingPunct="1">
              <a:defRPr/>
            </a:pPr>
            <a:r>
              <a:rPr lang="en-US" smtClean="0"/>
              <a:t>Personal techniques (interview, phone) provide higher response rates, but are more expensive and may suffer from bias problems.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89DC1FC-CF65-43D0-B874-E66D3010D2F8}" type="slidenum">
              <a:rPr lang="en-US">
                <a:latin typeface="Tahoma" pitchFamily="32" charset="0"/>
              </a:rPr>
              <a:pPr/>
              <a:t>27</a:t>
            </a:fld>
            <a:endParaRPr lang="en-US">
              <a:latin typeface="Tahoma" pitchFamily="32" charset="0"/>
            </a:endParaRP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2. Overview of Questionnaire Construction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D6D292F-1C87-4B1D-8B24-630A2FA2E449}" type="slidenum">
              <a:rPr lang="en-US">
                <a:latin typeface="Tahoma" pitchFamily="32" charset="0"/>
              </a:rPr>
              <a:pPr/>
              <a:t>28</a:t>
            </a:fld>
            <a:endParaRPr lang="en-US">
              <a:latin typeface="Tahoma" pitchFamily="32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Parts of a Questionnaire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Times New Roman" pitchFamily="16" charset="0"/>
              <a:buChar char="■"/>
            </a:pPr>
            <a:r>
              <a:rPr lang="en-US" dirty="0" smtClean="0"/>
              <a:t>In any study you normally want to collect demographics – usually done through questionnaire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dirty="0" smtClean="0"/>
              <a:t>Single items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dirty="0" smtClean="0"/>
              <a:t>Composite items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8DB2B08-9C54-4B07-A9F8-883DDAFB2B22}" type="slidenum">
              <a:rPr lang="en-US">
                <a:latin typeface="Tahoma" pitchFamily="32" charset="0"/>
              </a:rPr>
              <a:pPr/>
              <a:t>29</a:t>
            </a:fld>
            <a:endParaRPr lang="en-US">
              <a:latin typeface="Tahoma" pitchFamily="32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Questionnaire Construction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11826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Times New Roman" pitchFamily="16" charset="0"/>
              <a:buChar char="■"/>
            </a:pPr>
            <a:r>
              <a:rPr lang="en-US" smtClean="0"/>
              <a:t>Items can be optional. Flow often depicted verbally and/or pictorially.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838200" y="3155950"/>
            <a:ext cx="5486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14. Have you ever participated in the Model Cities program?</a:t>
            </a:r>
          </a:p>
          <a:p>
            <a:r>
              <a:rPr lang="en-US">
                <a:solidFill>
                  <a:schemeClr val="tx1"/>
                </a:solidFill>
              </a:rPr>
              <a:t>[ ] Yes</a:t>
            </a:r>
          </a:p>
          <a:p>
            <a:r>
              <a:rPr lang="en-US">
                <a:solidFill>
                  <a:schemeClr val="tx1"/>
                </a:solidFill>
              </a:rPr>
              <a:t>[ ] No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2286000" y="4800600"/>
            <a:ext cx="4724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chemeClr val="tx1"/>
                </a:solidFill>
              </a:rPr>
              <a:t>If Yes: </a:t>
            </a:r>
            <a:r>
              <a:rPr lang="en-US">
                <a:solidFill>
                  <a:schemeClr val="tx1"/>
                </a:solidFill>
              </a:rPr>
              <a:t>When did you last attend</a:t>
            </a:r>
          </a:p>
          <a:p>
            <a:r>
              <a:rPr lang="en-US">
                <a:solidFill>
                  <a:schemeClr val="tx1"/>
                </a:solidFill>
              </a:rPr>
              <a:t>           attend a meeting?</a:t>
            </a:r>
          </a:p>
          <a:p>
            <a:r>
              <a:rPr lang="en-US">
                <a:solidFill>
                  <a:schemeClr val="tx1"/>
                </a:solidFill>
              </a:rPr>
              <a:t>           _________________</a:t>
            </a: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2286000" y="4724400"/>
            <a:ext cx="4724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 flipV="1">
            <a:off x="4572000" y="41148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H="1">
            <a:off x="1905000" y="41148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 Review Measurement Scales</a:t>
            </a:r>
            <a:endParaRPr lang="en-US" dirty="0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458200" cy="452596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Nominal – color, make/model of a car, race/ethnicity, telephone number (!)</a:t>
            </a:r>
          </a:p>
          <a:p>
            <a:pPr>
              <a:defRPr/>
            </a:pPr>
            <a:r>
              <a:rPr lang="en-US" smtClean="0"/>
              <a:t>Ordinal – grades (4.0, 3.0 . . ); high, med, low</a:t>
            </a:r>
          </a:p>
          <a:p>
            <a:pPr lvl="1">
              <a:defRPr/>
            </a:pPr>
            <a:r>
              <a:rPr lang="en-US" smtClean="0"/>
              <a:t>Not many found in natural world</a:t>
            </a:r>
          </a:p>
          <a:p>
            <a:pPr>
              <a:defRPr/>
            </a:pPr>
            <a:r>
              <a:rPr lang="en-US" smtClean="0"/>
              <a:t>Interval – a date, a time</a:t>
            </a:r>
          </a:p>
          <a:p>
            <a:pPr>
              <a:defRPr/>
            </a:pPr>
            <a:r>
              <a:rPr lang="en-US" smtClean="0"/>
              <a:t>Ratio – distance (height, length) in space or time; weight, amt of money (cost, income)</a:t>
            </a:r>
          </a:p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8078BB4-E840-474D-9310-FCF89AFFB67D}" type="slidenum">
              <a:rPr lang="en-US">
                <a:latin typeface="Tahoma" pitchFamily="32" charset="0"/>
              </a:rPr>
              <a:pPr/>
              <a:t>30</a:t>
            </a:fld>
            <a:endParaRPr lang="en-US">
              <a:latin typeface="Tahoma" pitchFamily="32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Questionnaire Construction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Many heuristics for ordering questions, length of surveys, etc.  For example:</a:t>
            </a:r>
          </a:p>
          <a:p>
            <a:pPr lvl="1" eaLnBrk="1" hangingPunct="1">
              <a:defRPr/>
            </a:pPr>
            <a:r>
              <a:rPr lang="en-US" dirty="0" smtClean="0"/>
              <a:t>Put interesting questions first</a:t>
            </a:r>
          </a:p>
          <a:p>
            <a:pPr lvl="1" eaLnBrk="1" hangingPunct="1">
              <a:defRPr/>
            </a:pPr>
            <a:r>
              <a:rPr lang="en-US" dirty="0" smtClean="0"/>
              <a:t>Demonstrate relevance to what you’ve told participants</a:t>
            </a:r>
          </a:p>
          <a:p>
            <a:pPr lvl="1" eaLnBrk="1" hangingPunct="1">
              <a:defRPr/>
            </a:pPr>
            <a:r>
              <a:rPr lang="en-US" dirty="0" smtClean="0"/>
              <a:t>Group questions in to coherent groups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A2965DB-6BD1-4E89-AFEB-42A382BAD8F0}" type="slidenum">
              <a:rPr lang="en-US">
                <a:latin typeface="Tahoma" pitchFamily="32" charset="0"/>
              </a:rPr>
              <a:pPr/>
              <a:t>31</a:t>
            </a:fld>
            <a:endParaRPr lang="en-US">
              <a:latin typeface="Tahoma" pitchFamily="32" charset="0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Questionnaire Construction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762000" y="2057400"/>
            <a:ext cx="8382000" cy="5105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/>
              <a:t>Additional heuristics</a:t>
            </a:r>
          </a:p>
          <a:p>
            <a:pPr lvl="1" eaLnBrk="1" hangingPunct="1"/>
            <a:r>
              <a:rPr lang="en-US" smtClean="0"/>
              <a:t>Organize questions into a coherent, visually pleasing format</a:t>
            </a:r>
          </a:p>
          <a:p>
            <a:pPr lvl="1" eaLnBrk="1" hangingPunct="1"/>
            <a:r>
              <a:rPr lang="en-US" smtClean="0"/>
              <a:t>Do not present demographic items first</a:t>
            </a:r>
          </a:p>
          <a:p>
            <a:pPr lvl="1" eaLnBrk="1" hangingPunct="1"/>
            <a:r>
              <a:rPr lang="en-US" smtClean="0"/>
              <a:t>Place sensitive or objectionable items after less sensitive/objectionable items</a:t>
            </a:r>
          </a:p>
          <a:p>
            <a:pPr lvl="1" eaLnBrk="1" hangingPunct="1"/>
            <a:r>
              <a:rPr lang="en-US" smtClean="0"/>
              <a:t>Establish a logical </a:t>
            </a:r>
            <a:r>
              <a:rPr lang="en-US" i="1" smtClean="0"/>
              <a:t>navigational path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D11C217-FA8C-4377-B34A-7D649AB33A86}" type="slidenum">
              <a:rPr lang="en-US">
                <a:latin typeface="Tahoma" pitchFamily="32" charset="0"/>
              </a:rPr>
              <a:pPr/>
              <a:t>32</a:t>
            </a:fld>
            <a:endParaRPr lang="en-US">
              <a:latin typeface="Tahoma" pitchFamily="32" charset="0"/>
            </a:endParaRP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3. Types of Questionnaire Items</a:t>
            </a:r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066800"/>
            <a:ext cx="7772400" cy="5067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i="1" dirty="0" smtClean="0">
                <a:solidFill>
                  <a:srgbClr val="FF0000"/>
                </a:solidFill>
              </a:rPr>
              <a:t>Restricted</a:t>
            </a:r>
            <a:r>
              <a:rPr lang="en-US" dirty="0" smtClean="0">
                <a:solidFill>
                  <a:srgbClr val="FF0000"/>
                </a:solidFill>
              </a:rPr>
              <a:t> (close-ended)</a:t>
            </a:r>
          </a:p>
          <a:p>
            <a:pPr lvl="1" eaLnBrk="1" hangingPunct="1"/>
            <a:r>
              <a:rPr lang="en-US" dirty="0" smtClean="0"/>
              <a:t>Respondents are given a list of alternatives and check the desired alternative</a:t>
            </a:r>
          </a:p>
          <a:p>
            <a:pPr eaLnBrk="1" hangingPunct="1"/>
            <a:r>
              <a:rPr lang="en-US" i="1" dirty="0" smtClean="0">
                <a:solidFill>
                  <a:srgbClr val="FF0000"/>
                </a:solidFill>
              </a:rPr>
              <a:t>Open-Ended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 smtClean="0"/>
              <a:t>Respondents are asked to answer a question in their own words</a:t>
            </a:r>
          </a:p>
          <a:p>
            <a:pPr eaLnBrk="1" hangingPunct="1"/>
            <a:r>
              <a:rPr lang="en-US" i="1" dirty="0" smtClean="0">
                <a:solidFill>
                  <a:srgbClr val="FF0000"/>
                </a:solidFill>
              </a:rPr>
              <a:t>Partially </a:t>
            </a:r>
            <a:r>
              <a:rPr lang="en-US" i="1" dirty="0" smtClean="0">
                <a:solidFill>
                  <a:srgbClr val="FF0000"/>
                </a:solidFill>
              </a:rPr>
              <a:t>Open-Ended</a:t>
            </a:r>
          </a:p>
          <a:p>
            <a:pPr lvl="1" eaLnBrk="1" hangingPunct="1"/>
            <a:r>
              <a:rPr lang="en-US" dirty="0" smtClean="0"/>
              <a:t>An “Other” alternative is added to a restricted item, allowing the respondent to write in an alternative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3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3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3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081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AE854EF-8DFD-4D45-B23E-5D5693A5A42F}" type="slidenum">
              <a:rPr lang="en-US">
                <a:latin typeface="Tahoma" pitchFamily="32" charset="0"/>
              </a:rPr>
              <a:pPr/>
              <a:t>33</a:t>
            </a:fld>
            <a:endParaRPr lang="en-US">
              <a:latin typeface="Tahoma" pitchFamily="32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Types of Questionnaire Items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1000" y="1143000"/>
            <a:ext cx="8382000" cy="5715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i="1" dirty="0" smtClean="0">
                <a:solidFill>
                  <a:srgbClr val="FF0000"/>
                </a:solidFill>
              </a:rPr>
              <a:t>Rating Scale</a:t>
            </a:r>
          </a:p>
          <a:p>
            <a:pPr lvl="1" eaLnBrk="1" hangingPunct="1"/>
            <a:r>
              <a:rPr lang="en-US" dirty="0" smtClean="0"/>
              <a:t>Respondents circle a number on a scale (e.g., 0 to 10) or check a point on a line that best reflects their opinions</a:t>
            </a:r>
          </a:p>
          <a:p>
            <a:pPr lvl="1" eaLnBrk="1" hangingPunct="1"/>
            <a:r>
              <a:rPr lang="en-US" dirty="0" smtClean="0"/>
              <a:t>Two factors need to be considered</a:t>
            </a:r>
          </a:p>
          <a:p>
            <a:pPr lvl="2" eaLnBrk="1" hangingPunct="1"/>
            <a:r>
              <a:rPr lang="en-US" dirty="0" smtClean="0"/>
              <a:t>Number of points on the scale</a:t>
            </a:r>
          </a:p>
          <a:p>
            <a:pPr lvl="2" eaLnBrk="1" hangingPunct="1"/>
            <a:r>
              <a:rPr lang="en-US" dirty="0" smtClean="0"/>
              <a:t>How to label (“anchor”) the scale (e.g., endpoints only or each point)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41FFE33-81E7-4659-9347-EACC1C20A977}" type="slidenum">
              <a:rPr lang="en-US">
                <a:latin typeface="Tahoma" pitchFamily="32" charset="0"/>
              </a:rPr>
              <a:pPr/>
              <a:t>34</a:t>
            </a:fld>
            <a:endParaRPr lang="en-US">
              <a:latin typeface="Tahoma" pitchFamily="32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Types of Questionnaire Items</a:t>
            </a:r>
          </a:p>
        </p:txBody>
      </p:sp>
      <p:sp>
        <p:nvSpPr>
          <p:cNvPr id="934914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1000" y="1447800"/>
            <a:ext cx="7772400" cy="5029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 eaLnBrk="1" hangingPunct="1"/>
            <a:r>
              <a:rPr lang="en-US" dirty="0" smtClean="0"/>
              <a:t>A </a:t>
            </a:r>
            <a:r>
              <a:rPr lang="en-US" i="1" dirty="0" err="1" smtClean="0">
                <a:solidFill>
                  <a:srgbClr val="FF0000"/>
                </a:solidFill>
              </a:rPr>
              <a:t>Likert</a:t>
            </a:r>
            <a:r>
              <a:rPr lang="en-US" i="1" dirty="0" smtClean="0">
                <a:solidFill>
                  <a:srgbClr val="FF0000"/>
                </a:solidFill>
              </a:rPr>
              <a:t> Scale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a scale used to assess attitudes</a:t>
            </a:r>
          </a:p>
          <a:p>
            <a:pPr lvl="2" eaLnBrk="1" hangingPunct="1"/>
            <a:r>
              <a:rPr lang="en-US" dirty="0" smtClean="0"/>
              <a:t>Respondents indicate the degree of agreement or disagreement to a series of statements</a:t>
            </a:r>
          </a:p>
          <a:p>
            <a:pPr lvl="2" eaLnBrk="1" hangingPunct="1"/>
            <a:r>
              <a:rPr lang="en-US" dirty="0" smtClean="0"/>
              <a:t>I am happy.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/>
              <a:t>   Disagree  1  2  3  4  5  6  7  Agree</a:t>
            </a:r>
          </a:p>
          <a:p>
            <a:pPr lvl="2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A </a:t>
            </a:r>
            <a:r>
              <a:rPr lang="en-US" i="1" dirty="0" smtClean="0">
                <a:solidFill>
                  <a:srgbClr val="FF0000"/>
                </a:solidFill>
              </a:rPr>
              <a:t>Semantic Differential Scale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allows participate to provide a rating within a bipolar space </a:t>
            </a:r>
          </a:p>
          <a:p>
            <a:pPr lvl="2" eaLnBrk="1" hangingPunct="1"/>
            <a:r>
              <a:rPr lang="en-US" dirty="0" smtClean="0"/>
              <a:t>How are you feeling right now?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/>
              <a:t>    Sad  1  2  3  4  5  6  7  Happy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3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4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4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34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34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34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34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4914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3EC4AED-CF02-444B-AC8C-9124F0AFCBA5}" type="slidenum">
              <a:rPr lang="en-US">
                <a:latin typeface="Tahoma" pitchFamily="32" charset="0"/>
              </a:rPr>
              <a:pPr/>
              <a:t>35</a:t>
            </a:fld>
            <a:endParaRPr lang="en-US">
              <a:latin typeface="Tahoma" pitchFamily="32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38200"/>
            <a:ext cx="7010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Writing Good Items</a:t>
            </a:r>
          </a:p>
        </p:txBody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57400"/>
            <a:ext cx="8382000" cy="556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Times New Roman" pitchFamily="16" charset="0"/>
              <a:buChar char="■"/>
            </a:pPr>
            <a:r>
              <a:rPr lang="en-US" sz="2800" smtClean="0"/>
              <a:t>Use simple words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sz="2800" smtClean="0"/>
              <a:t>Avoid vague questions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sz="2800" smtClean="0"/>
              <a:t>Don’t ask for too much information in one question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sz="2800" smtClean="0"/>
              <a:t>Avoid “check all that apply” items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sz="2800" smtClean="0"/>
              <a:t>Avoid questions that ask for more than one thing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sz="2800" smtClean="0"/>
              <a:t>Soften impact of sensitive questions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sz="2800" smtClean="0"/>
              <a:t>Avoid negative statements (usually)</a:t>
            </a:r>
          </a:p>
          <a:p>
            <a:pPr eaLnBrk="1" hangingPunct="1">
              <a:buFont typeface="Times New Roman" pitchFamily="16" charset="0"/>
              <a:buChar char="■"/>
            </a:pPr>
            <a:endParaRPr lang="en-US" sz="2800" smtClean="0"/>
          </a:p>
          <a:p>
            <a:pPr eaLnBrk="1" hangingPunct="1">
              <a:buFont typeface="Times New Roman" pitchFamily="16" charset="0"/>
              <a:buChar char="■"/>
            </a:pPr>
            <a:endParaRPr lang="en-US" smtClean="0"/>
          </a:p>
          <a:p>
            <a:pPr eaLnBrk="1" hangingPunct="1">
              <a:buFont typeface="Times New Roman" pitchFamily="16" charset="0"/>
              <a:buChar char="■"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36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36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3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3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2CACAF7-04E6-4120-A938-470727E586C1}" type="slidenum">
              <a:rPr lang="en-US">
                <a:latin typeface="Tahoma" pitchFamily="32" charset="0"/>
              </a:rPr>
              <a:pPr/>
              <a:t>36</a:t>
            </a:fld>
            <a:endParaRPr lang="en-US">
              <a:latin typeface="Tahoma" pitchFamily="32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Two Most Important Rules in </a:t>
            </a:r>
            <a:br>
              <a:rPr lang="en-US" smtClean="0"/>
            </a:br>
            <a:r>
              <a:rPr lang="en-US" smtClean="0"/>
              <a:t>Designing Questionnaires?</a:t>
            </a:r>
          </a:p>
        </p:txBody>
      </p:sp>
      <p:sp>
        <p:nvSpPr>
          <p:cNvPr id="11049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51038"/>
            <a:ext cx="8229600" cy="3306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Times New Roman" pitchFamily="16" charset="0"/>
              <a:buChar char="■"/>
            </a:pPr>
            <a:r>
              <a:rPr lang="en-US" smtClean="0"/>
              <a:t>Use an existing validated questionnaire if you can find one.</a:t>
            </a:r>
          </a:p>
          <a:p>
            <a:pPr eaLnBrk="1" hangingPunct="1">
              <a:buFont typeface="Times New Roman" pitchFamily="16" charset="0"/>
              <a:buChar char="■"/>
            </a:pPr>
            <a:r>
              <a:rPr lang="en-US" smtClean="0"/>
              <a:t>If you must develop your own questionnaire, </a:t>
            </a:r>
            <a:r>
              <a:rPr lang="en-US" b="1" smtClean="0"/>
              <a:t>pilot test</a:t>
            </a:r>
            <a:r>
              <a:rPr lang="en-US" smtClean="0"/>
              <a:t> it!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4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4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4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4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4900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BB9914E-53BD-4D5C-BFF7-91051053808B}" type="slidenum">
              <a:rPr lang="en-US"/>
              <a:pPr/>
              <a:t>37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533400"/>
            <a:ext cx="8534400" cy="838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Acquiring A Survey Sample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382000" cy="5105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/>
              <a:t>You should obtain a </a:t>
            </a:r>
            <a:r>
              <a:rPr lang="en-US" i="1" dirty="0" smtClean="0"/>
              <a:t>representative sample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The sample closely matches the characteristics of the population</a:t>
            </a:r>
          </a:p>
          <a:p>
            <a:pPr eaLnBrk="1" hangingPunct="1">
              <a:defRPr/>
            </a:pPr>
            <a:r>
              <a:rPr lang="en-US" dirty="0" smtClean="0"/>
              <a:t>A </a:t>
            </a:r>
            <a:r>
              <a:rPr lang="en-US" i="1" dirty="0" smtClean="0"/>
              <a:t>biased sample</a:t>
            </a:r>
            <a:r>
              <a:rPr lang="en-US" dirty="0" smtClean="0"/>
              <a:t> occurs when your sample characteristics don’t match population characteristics</a:t>
            </a:r>
          </a:p>
          <a:p>
            <a:pPr lvl="1" eaLnBrk="1" hangingPunct="1">
              <a:defRPr/>
            </a:pPr>
            <a:r>
              <a:rPr lang="en-US" dirty="0" smtClean="0"/>
              <a:t>Biased samples often produce misleading or inaccurate results</a:t>
            </a:r>
          </a:p>
          <a:p>
            <a:pPr lvl="1" eaLnBrk="1" hangingPunct="1">
              <a:defRPr/>
            </a:pPr>
            <a:r>
              <a:rPr lang="en-US" dirty="0" smtClean="0"/>
              <a:t>Usually stem from inadequate sampling procedures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5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5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34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C9FC404-8571-4095-934A-CFE8C3E94171}" type="slidenum">
              <a:rPr lang="en-US"/>
              <a:pPr/>
              <a:t>38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/>
              <a:t>Sampling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Sometimes you really can measure the entire population (e.g., workgroup, company), but this is rare…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“Convenience sample”</a:t>
            </a:r>
          </a:p>
          <a:p>
            <a:pPr lvl="1" eaLnBrk="1" hangingPunct="1">
              <a:defRPr/>
            </a:pPr>
            <a:r>
              <a:rPr lang="en-US" smtClean="0"/>
              <a:t>Cases are selected only on the basis of feasibility or ease of data collection.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BCBB599-EAAA-4C5D-B66E-917C932EE44F}" type="slidenum">
              <a:rPr lang="en-US"/>
              <a:pPr/>
              <a:t>39</a:t>
            </a:fld>
            <a:endParaRPr lang="en-US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82000" cy="5105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600" i="1" dirty="0" smtClean="0"/>
              <a:t>Simple </a:t>
            </a:r>
            <a:r>
              <a:rPr lang="en-US" sz="4000" i="1" dirty="0" smtClean="0"/>
              <a:t>Random</a:t>
            </a:r>
            <a:r>
              <a:rPr lang="en-US" sz="3600" i="1" dirty="0" smtClean="0"/>
              <a:t> Sampling</a:t>
            </a:r>
          </a:p>
          <a:p>
            <a:pPr lvl="1" eaLnBrk="1" hangingPunct="1">
              <a:defRPr/>
            </a:pPr>
            <a:r>
              <a:rPr lang="en-US" sz="3200" dirty="0" smtClean="0"/>
              <a:t>Randomly select a sample from the population</a:t>
            </a:r>
          </a:p>
          <a:p>
            <a:pPr lvl="1" eaLnBrk="1" hangingPunct="1">
              <a:defRPr/>
            </a:pPr>
            <a:r>
              <a:rPr lang="en-US" sz="3200" i="1" dirty="0" smtClean="0"/>
              <a:t>Random digit dialing</a:t>
            </a:r>
            <a:r>
              <a:rPr lang="en-US" sz="3200" dirty="0" smtClean="0"/>
              <a:t> is a variant used with telephone surveys</a:t>
            </a:r>
          </a:p>
          <a:p>
            <a:pPr lvl="1" eaLnBrk="1" hangingPunct="1">
              <a:defRPr/>
            </a:pPr>
            <a:r>
              <a:rPr lang="en-US" sz="3200" dirty="0" smtClean="0"/>
              <a:t>Reduces systematic bias, but does not guarantee a representative sample</a:t>
            </a:r>
          </a:p>
          <a:p>
            <a:pPr lvl="2" eaLnBrk="1" hangingPunct="1">
              <a:defRPr/>
            </a:pPr>
            <a:r>
              <a:rPr lang="en-US" sz="2800" dirty="0" smtClean="0"/>
              <a:t>Some segments of the population may be over- or underrepresented</a:t>
            </a:r>
          </a:p>
          <a:p>
            <a:pPr lvl="2" eaLnBrk="1" hangingPunct="1">
              <a:defRPr/>
            </a:pPr>
            <a:endParaRPr lang="en-US" sz="2800" dirty="0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000" smtClean="0"/>
              <a:t>Sampling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3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1AB54BB-2D54-4D44-9D90-E07788EADD5B}" type="slidenum">
              <a:rPr lang="en-US"/>
              <a:pPr/>
              <a:t>4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9144000" cy="8001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Factors Affecting Your </a:t>
            </a:r>
            <a:br>
              <a:rPr lang="en-US" dirty="0" smtClean="0"/>
            </a:br>
            <a:r>
              <a:rPr lang="en-US" dirty="0" smtClean="0"/>
              <a:t>Choice of a Scale of Measurement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534400" cy="4724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800" dirty="0" smtClean="0"/>
              <a:t>Information Yielded</a:t>
            </a:r>
          </a:p>
          <a:p>
            <a:pPr lvl="1">
              <a:defRPr/>
            </a:pPr>
            <a:r>
              <a:rPr lang="en-US" sz="2400" dirty="0" smtClean="0"/>
              <a:t>A nominal scale yields the least information. </a:t>
            </a:r>
          </a:p>
          <a:p>
            <a:pPr lvl="1">
              <a:defRPr/>
            </a:pPr>
            <a:r>
              <a:rPr lang="en-US" sz="2400" dirty="0" smtClean="0"/>
              <a:t>An ordinal scale adds some crude information. </a:t>
            </a:r>
          </a:p>
          <a:p>
            <a:pPr lvl="1">
              <a:defRPr/>
            </a:pPr>
            <a:r>
              <a:rPr lang="en-US" sz="2400" dirty="0" smtClean="0"/>
              <a:t>Interval and ratio scales yield the most information.</a:t>
            </a:r>
          </a:p>
          <a:p>
            <a:pPr>
              <a:defRPr/>
            </a:pPr>
            <a:r>
              <a:rPr lang="en-US" sz="2800" dirty="0" smtClean="0"/>
              <a:t>Statistical Tests Available</a:t>
            </a:r>
          </a:p>
          <a:p>
            <a:pPr lvl="1">
              <a:defRPr/>
            </a:pPr>
            <a:r>
              <a:rPr lang="en-US" sz="2400" dirty="0" smtClean="0"/>
              <a:t>The statistical tests available for nominal and ordinal data (nonparametric) are less powerful than those available for interval and ratio data (parametric)</a:t>
            </a:r>
          </a:p>
          <a:p>
            <a:pPr lvl="1">
              <a:defRPr/>
            </a:pPr>
            <a:r>
              <a:rPr lang="en-US" sz="2400" dirty="0" smtClean="0"/>
              <a:t>Use the scale that allows you to use the most powerful statistical test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B51A419-0650-4D27-BCF6-7D72D3CCC7A5}" type="slidenum">
              <a:rPr lang="en-US"/>
              <a:pPr/>
              <a:t>40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000" smtClean="0"/>
              <a:t>Sampling Techniques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7812088" cy="423068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i="1" smtClean="0"/>
              <a:t>Systematic Sampling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Every k</a:t>
            </a:r>
            <a:r>
              <a:rPr lang="en-US" baseline="30000" smtClean="0"/>
              <a:t>th </a:t>
            </a:r>
            <a:r>
              <a:rPr lang="en-US" smtClean="0"/>
              <a:t>element is sampled after a randomly selected starting point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Sample every fifth name in the telephone book after a random page and starting point selected, for example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Empirically equivalent to random sampling (usually)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May still result in a non-representative sample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Easier than random sampling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F86D443-667B-40B5-A1F0-C0DF296C4991}" type="slidenum">
              <a:rPr lang="en-US"/>
              <a:pPr/>
              <a:t>41</a:t>
            </a:fld>
            <a:endParaRPr lang="en-US"/>
          </a:p>
        </p:txBody>
      </p:sp>
      <p:sp>
        <p:nvSpPr>
          <p:cNvPr id="9574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382000" cy="5715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800" i="1" dirty="0" smtClean="0"/>
              <a:t>Stratified Sampling</a:t>
            </a:r>
          </a:p>
          <a:p>
            <a:pPr lvl="1" eaLnBrk="1" hangingPunct="1">
              <a:defRPr/>
            </a:pPr>
            <a:r>
              <a:rPr lang="en-US" sz="2400" dirty="0" smtClean="0"/>
              <a:t>Used to obtain a representative sample</a:t>
            </a:r>
          </a:p>
          <a:p>
            <a:pPr lvl="1" eaLnBrk="1" hangingPunct="1">
              <a:defRPr/>
            </a:pPr>
            <a:r>
              <a:rPr lang="en-US" sz="2400" dirty="0" smtClean="0"/>
              <a:t>Population is divided into (demographic) strata</a:t>
            </a:r>
          </a:p>
          <a:p>
            <a:pPr lvl="2" eaLnBrk="1" hangingPunct="1">
              <a:defRPr/>
            </a:pPr>
            <a:r>
              <a:rPr lang="en-US" sz="2000" dirty="0" smtClean="0"/>
              <a:t>Focus also on variables that are related to other variables of interest in your study (e.g., relationship between age and computer literacy)</a:t>
            </a:r>
          </a:p>
          <a:p>
            <a:pPr lvl="1" eaLnBrk="1" hangingPunct="1">
              <a:defRPr/>
            </a:pPr>
            <a:r>
              <a:rPr lang="en-US" sz="2400" b="1" dirty="0" smtClean="0"/>
              <a:t>A random sample of a fixed size is drawn from each stratum</a:t>
            </a:r>
          </a:p>
          <a:p>
            <a:pPr lvl="1" eaLnBrk="1" hangingPunct="1">
              <a:defRPr/>
            </a:pPr>
            <a:r>
              <a:rPr lang="en-US" sz="2400" dirty="0" smtClean="0"/>
              <a:t>May still lead to over- or underrepresentation of certain segments of the population</a:t>
            </a:r>
          </a:p>
          <a:p>
            <a:pPr eaLnBrk="1" hangingPunct="1">
              <a:defRPr/>
            </a:pPr>
            <a:r>
              <a:rPr lang="en-US" sz="2800" i="1" dirty="0" smtClean="0"/>
              <a:t>Proportionate Sampling</a:t>
            </a:r>
          </a:p>
          <a:p>
            <a:pPr lvl="1" eaLnBrk="1" hangingPunct="1">
              <a:defRPr/>
            </a:pPr>
            <a:r>
              <a:rPr lang="en-US" sz="2400" dirty="0" smtClean="0"/>
              <a:t>Same as stratified sampling except that the proportions of different groups in the population are reflected in the samples from the strata</a:t>
            </a:r>
          </a:p>
          <a:p>
            <a:pPr lvl="1" eaLnBrk="1" hangingPunct="1">
              <a:defRPr/>
            </a:pPr>
            <a:endParaRPr lang="en-US" sz="2400" dirty="0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000" smtClean="0"/>
              <a:t>Sampling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5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4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B5F912E-4A21-4A92-89CC-CC568716CC2D}" type="slidenum">
              <a:rPr lang="en-US"/>
              <a:pPr/>
              <a:t>42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/>
              <a:t>Sampling Example: </a:t>
            </a:r>
            <a:br>
              <a:rPr lang="en-US" smtClean="0"/>
            </a:br>
            <a:endParaRPr lang="en-US" smtClean="0"/>
          </a:p>
        </p:txBody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7812088" cy="438308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You want to conduct a survey of job satisfaction of all employees but can only afford to contact 100 of them.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Personnel breakdown: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50% Engineering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25% Sales &amp; Marketing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15% Admin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10% Management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Examples of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Stratified sampling?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Proportionate sampling?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1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1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1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1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1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1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1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1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11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11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11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11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7D05591-C696-4E3D-A00B-B7D557D6654A}" type="slidenum">
              <a:rPr lang="en-US"/>
              <a:pPr/>
              <a:t>43</a:t>
            </a:fld>
            <a:endParaRPr lang="en-US"/>
          </a:p>
        </p:txBody>
      </p:sp>
      <p:sp>
        <p:nvSpPr>
          <p:cNvPr id="9594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382000" cy="4648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i="1" dirty="0" smtClean="0"/>
              <a:t>Cluster Sampling</a:t>
            </a:r>
          </a:p>
          <a:p>
            <a:pPr lvl="1" eaLnBrk="1" hangingPunct="1">
              <a:defRPr/>
            </a:pPr>
            <a:r>
              <a:rPr lang="en-US" dirty="0" smtClean="0"/>
              <a:t>Used when populations are very large</a:t>
            </a:r>
          </a:p>
          <a:p>
            <a:pPr lvl="1" eaLnBrk="1" hangingPunct="1">
              <a:defRPr/>
            </a:pPr>
            <a:r>
              <a:rPr lang="en-US" dirty="0" smtClean="0"/>
              <a:t>The unit of sampling is a group </a:t>
            </a:r>
            <a:r>
              <a:rPr lang="en-US" dirty="0" smtClean="0"/>
              <a:t>rather </a:t>
            </a:r>
            <a:r>
              <a:rPr lang="en-US" dirty="0" smtClean="0"/>
              <a:t>than individuals</a:t>
            </a:r>
          </a:p>
          <a:p>
            <a:pPr lvl="1" eaLnBrk="1" hangingPunct="1">
              <a:defRPr/>
            </a:pPr>
            <a:r>
              <a:rPr lang="en-US" dirty="0" smtClean="0"/>
              <a:t>Groups are randomly sampled from the population (e.g., ten </a:t>
            </a:r>
            <a:r>
              <a:rPr lang="en-US" dirty="0" smtClean="0"/>
              <a:t>universities selected randomly, then students are sampled at those schools)</a:t>
            </a:r>
            <a:endParaRPr lang="en-US" dirty="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000" smtClean="0"/>
              <a:t>Sampling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0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BF534E4B-1C9A-4F16-9D5B-9C220A1E5FAC}" type="slidenum">
              <a:rPr lang="en-US"/>
              <a:pPr/>
              <a:t>44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382000" cy="5105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i="1" dirty="0" smtClean="0"/>
              <a:t>Multistage Sampling</a:t>
            </a:r>
          </a:p>
          <a:p>
            <a:pPr lvl="1" eaLnBrk="1" hangingPunct="1">
              <a:defRPr/>
            </a:pPr>
            <a:r>
              <a:rPr lang="en-US" dirty="0" smtClean="0"/>
              <a:t>Variant of cluster sampling</a:t>
            </a:r>
          </a:p>
          <a:p>
            <a:pPr lvl="1" eaLnBrk="1" hangingPunct="1">
              <a:defRPr/>
            </a:pPr>
            <a:r>
              <a:rPr lang="en-US" dirty="0" smtClean="0"/>
              <a:t>First, identify large clusters (e.g., </a:t>
            </a:r>
            <a:r>
              <a:rPr lang="en-US" dirty="0" smtClean="0"/>
              <a:t>US all </a:t>
            </a:r>
            <a:r>
              <a:rPr lang="en-US" dirty="0" err="1" smtClean="0"/>
              <a:t>univeritites</a:t>
            </a:r>
            <a:r>
              <a:rPr lang="en-US" dirty="0" smtClean="0"/>
              <a:t>) </a:t>
            </a:r>
            <a:r>
              <a:rPr lang="en-US" dirty="0" smtClean="0"/>
              <a:t>and randomly sample from that population</a:t>
            </a:r>
          </a:p>
          <a:p>
            <a:pPr lvl="1" eaLnBrk="1" hangingPunct="1">
              <a:defRPr/>
            </a:pPr>
            <a:r>
              <a:rPr lang="en-US" dirty="0" smtClean="0"/>
              <a:t>Second, sample individuals from randomly selected clusters</a:t>
            </a:r>
          </a:p>
          <a:p>
            <a:pPr lvl="1" eaLnBrk="1" hangingPunct="1">
              <a:defRPr/>
            </a:pPr>
            <a:r>
              <a:rPr lang="en-US" dirty="0" smtClean="0"/>
              <a:t>Can be used along with stratified sampling to ensure a representative </a:t>
            </a:r>
            <a:r>
              <a:rPr lang="en-US" dirty="0" smtClean="0"/>
              <a:t>sample (e.g. small vs. large, liberal arts college vs. research university)</a:t>
            </a:r>
            <a:endParaRPr lang="en-US" dirty="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000" smtClean="0"/>
              <a:t>Sampling Techniques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Sampling and Statistics</a:t>
            </a: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Times New Roman" pitchFamily="16" charset="0"/>
              <a:buChar char="■"/>
            </a:pPr>
            <a:r>
              <a:rPr lang="en-US" sz="2800" dirty="0" smtClean="0"/>
              <a:t>If you select a random sample, the mean of that sample will (in general) not be </a:t>
            </a:r>
            <a:r>
              <a:rPr lang="en-US" sz="2800" dirty="0" smtClean="0">
                <a:solidFill>
                  <a:srgbClr val="FF0000"/>
                </a:solidFill>
              </a:rPr>
              <a:t>exactly</a:t>
            </a:r>
            <a:r>
              <a:rPr lang="en-US" sz="2800" dirty="0" smtClean="0"/>
              <a:t> the same as the population mean.  However, it represents an </a:t>
            </a:r>
            <a:r>
              <a:rPr lang="en-US" sz="2800" dirty="0" smtClean="0">
                <a:solidFill>
                  <a:srgbClr val="FF0000"/>
                </a:solidFill>
              </a:rPr>
              <a:t>estimate</a:t>
            </a:r>
            <a:r>
              <a:rPr lang="en-US" sz="2800" dirty="0" smtClean="0"/>
              <a:t> of the population mean</a:t>
            </a:r>
          </a:p>
          <a:p>
            <a:pPr>
              <a:buFont typeface="Times New Roman" pitchFamily="16" charset="0"/>
              <a:buChar char="■"/>
            </a:pPr>
            <a:r>
              <a:rPr lang="en-US" sz="2800" dirty="0" smtClean="0"/>
              <a:t>If you take two samples, one of males and one of females, and compute the two sample means (let’s say, of hourly pay), the </a:t>
            </a:r>
            <a:r>
              <a:rPr lang="en-US" sz="2800" dirty="0" smtClean="0">
                <a:solidFill>
                  <a:srgbClr val="FF0000"/>
                </a:solidFill>
              </a:rPr>
              <a:t>difference between </a:t>
            </a:r>
            <a:r>
              <a:rPr lang="en-US" sz="2800" dirty="0" smtClean="0">
                <a:solidFill>
                  <a:srgbClr val="FF0000"/>
                </a:solidFill>
              </a:rPr>
              <a:t>the two sample means</a:t>
            </a:r>
            <a:r>
              <a:rPr lang="en-US" sz="2800" dirty="0" smtClean="0"/>
              <a:t> is </a:t>
            </a:r>
            <a:r>
              <a:rPr lang="en-US" sz="2800" dirty="0" smtClean="0"/>
              <a:t>an estimate of the difference between the population means.</a:t>
            </a:r>
          </a:p>
          <a:p>
            <a:pPr>
              <a:buFont typeface="Times New Roman" pitchFamily="16" charset="0"/>
              <a:buChar char="■"/>
            </a:pPr>
            <a:r>
              <a:rPr lang="en-US" sz="2800" dirty="0" smtClean="0"/>
              <a:t>This is the basis of inferential statistics based on samples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Sampling and Statistics (cont.)</a:t>
            </a:r>
            <a:endParaRPr lang="en-US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Times New Roman" pitchFamily="16" charset="0"/>
              <a:buChar char="■"/>
            </a:pPr>
            <a:r>
              <a:rPr lang="en-US" smtClean="0"/>
              <a:t>If larger the sample, the better estimate (more likely it is close to the population mean)</a:t>
            </a:r>
          </a:p>
          <a:p>
            <a:pPr>
              <a:buFont typeface="Times New Roman" pitchFamily="16" charset="0"/>
              <a:buChar char="■"/>
            </a:pPr>
            <a:r>
              <a:rPr lang="en-US" smtClean="0"/>
              <a:t>The variance/SD of the sample means is related to the variance/SD of the population.  However, it is likely to be LESS (!) than the population variance.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4A5F34-7F9F-4B69-8A39-540140CFB2BA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47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F5FADE0-78E2-48A8-8E3C-642BD955F218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47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85800" y="320675"/>
            <a:ext cx="777240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Inference with a Single Observation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685800" y="3962400"/>
            <a:ext cx="77724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Each observation X</a:t>
            </a:r>
            <a:r>
              <a:rPr lang="en-US" baseline="-25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 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 a random sample is a representative of unobserved variables in population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How different would this observation be if we took a different random sample?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1600200" y="1219200"/>
            <a:ext cx="1828800" cy="685800"/>
          </a:xfrm>
          <a:prstGeom prst="rect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1676400" y="1371600"/>
            <a:ext cx="1752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Population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048000" y="2971800"/>
            <a:ext cx="24384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Observation X</a:t>
            </a:r>
            <a:r>
              <a:rPr lang="en-US" baseline="-25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5181600" y="1219200"/>
            <a:ext cx="2057400" cy="685800"/>
          </a:xfrm>
          <a:prstGeom prst="rect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5181600" y="1371600"/>
            <a:ext cx="2057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Parameter: </a:t>
            </a:r>
            <a:r>
              <a:rPr lang="en-US">
                <a:solidFill>
                  <a:srgbClr val="000000"/>
                </a:solidFill>
                <a:latin typeface="Symbol" charset="2"/>
                <a:ea typeface="ＭＳ Ｐゴシック" charset="0"/>
                <a:cs typeface="ＭＳ Ｐゴシック" charset="0"/>
              </a:rPr>
              <a:t></a:t>
            </a:r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3581400" y="1600200"/>
            <a:ext cx="1524000" cy="1588"/>
          </a:xfrm>
          <a:prstGeom prst="line">
            <a:avLst/>
          </a:prstGeom>
          <a:noFill/>
          <a:ln w="19080">
            <a:solidFill>
              <a:srgbClr val="195E1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438400" y="1981200"/>
            <a:ext cx="1752600" cy="838200"/>
          </a:xfrm>
          <a:prstGeom prst="line">
            <a:avLst/>
          </a:prstGeom>
          <a:noFill/>
          <a:ln w="19080">
            <a:solidFill>
              <a:srgbClr val="195E1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4419600" y="1979613"/>
            <a:ext cx="1676400" cy="841375"/>
          </a:xfrm>
          <a:prstGeom prst="line">
            <a:avLst/>
          </a:prstGeom>
          <a:noFill/>
          <a:ln w="19080">
            <a:solidFill>
              <a:srgbClr val="195E1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060575" y="2209800"/>
            <a:ext cx="10287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Sampling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5440363" y="2209800"/>
            <a:ext cx="102711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Inference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3741738" y="1219200"/>
            <a:ext cx="744537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        ?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2971800" y="2895600"/>
            <a:ext cx="2667000" cy="685800"/>
          </a:xfrm>
          <a:prstGeom prst="rect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3F28E25-B07B-4322-A37D-BBB864ECEBB0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48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85800" y="168275"/>
            <a:ext cx="777240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Normal Distribution</a:t>
            </a:r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2650" y="2514600"/>
            <a:ext cx="4476750" cy="255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762000" y="762000"/>
            <a:ext cx="77724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The normal distribution is a model for our overall population</a:t>
            </a:r>
          </a:p>
          <a:p>
            <a:pPr marL="798513" lvl="1" indent="-341313">
              <a:spcBef>
                <a:spcPts val="600"/>
              </a:spcBef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Can calculate the probability of getting observations greater than or less than any value</a:t>
            </a:r>
          </a:p>
          <a:p>
            <a:pPr marL="798513" lvl="1" indent="-341313">
              <a:spcBef>
                <a:spcPts val="600"/>
              </a:spcBef>
              <a:buFont typeface="Arial" charset="0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98513" lvl="1" indent="-341313">
              <a:spcBef>
                <a:spcPts val="600"/>
              </a:spcBef>
              <a:buFont typeface="Arial" charset="0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98513" lvl="1" indent="-341313">
              <a:spcBef>
                <a:spcPts val="600"/>
              </a:spcBef>
              <a:buFont typeface="Arial" charset="0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98513" lvl="1" indent="-341313">
              <a:spcBef>
                <a:spcPts val="600"/>
              </a:spcBef>
              <a:buFont typeface="Arial" charset="0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98513" lvl="1" indent="-341313">
              <a:spcBef>
                <a:spcPts val="600"/>
              </a:spcBef>
              <a:buFont typeface="Arial" charset="0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98513" lvl="1" indent="-341313">
              <a:spcBef>
                <a:spcPts val="600"/>
              </a:spcBef>
              <a:buFont typeface="Arial" charset="0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Usually don’t have a single observation, but instead the mean of a set of observations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9D30A79-109A-427E-8F64-3C043DB762C4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49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85800" y="320675"/>
            <a:ext cx="777240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Inference with Sample Mean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85800" y="3962400"/>
            <a:ext cx="77724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Sample mean is our estimate of population mean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How much would the sample mean change if we took a different sample?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Key to this question:          </a:t>
            </a:r>
            <a:r>
              <a:rPr lang="en-US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Sampling Distribution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of x</a:t>
            </a:r>
          </a:p>
          <a:p>
            <a:pPr marL="741363" lvl="1" indent="-2841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600200" y="1219200"/>
            <a:ext cx="1828800" cy="685800"/>
          </a:xfrm>
          <a:prstGeom prst="rect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676400" y="1371600"/>
            <a:ext cx="1752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Population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600200" y="2971800"/>
            <a:ext cx="1752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  Sample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5181600" y="1219200"/>
            <a:ext cx="2057400" cy="685800"/>
          </a:xfrm>
          <a:prstGeom prst="rect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181600" y="1371600"/>
            <a:ext cx="2057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Parameter: </a:t>
            </a:r>
            <a:r>
              <a:rPr lang="en-US">
                <a:solidFill>
                  <a:srgbClr val="000000"/>
                </a:solidFill>
                <a:latin typeface="Symbol" charset="2"/>
                <a:ea typeface="ＭＳ Ｐゴシック" charset="0"/>
                <a:cs typeface="ＭＳ Ｐゴシック" charset="0"/>
              </a:rPr>
              <a:t>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5105400" y="2971800"/>
            <a:ext cx="2438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  Statistic:   x       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3581400" y="1600200"/>
            <a:ext cx="1524000" cy="1588"/>
          </a:xfrm>
          <a:prstGeom prst="line">
            <a:avLst/>
          </a:prstGeom>
          <a:noFill/>
          <a:ln w="19080">
            <a:solidFill>
              <a:srgbClr val="195E1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3581400" y="3200400"/>
            <a:ext cx="1524000" cy="1588"/>
          </a:xfrm>
          <a:prstGeom prst="line">
            <a:avLst/>
          </a:prstGeom>
          <a:noFill/>
          <a:ln w="19080">
            <a:solidFill>
              <a:srgbClr val="195E1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2438400" y="1981200"/>
            <a:ext cx="1588" cy="762000"/>
          </a:xfrm>
          <a:prstGeom prst="line">
            <a:avLst/>
          </a:prstGeom>
          <a:noFill/>
          <a:ln w="19080">
            <a:solidFill>
              <a:srgbClr val="195E1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 flipV="1">
            <a:off x="6096000" y="1979613"/>
            <a:ext cx="1588" cy="765175"/>
          </a:xfrm>
          <a:prstGeom prst="line">
            <a:avLst/>
          </a:prstGeom>
          <a:noFill/>
          <a:ln w="19080">
            <a:solidFill>
              <a:srgbClr val="195E1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1330325" y="2133600"/>
            <a:ext cx="10287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Sampling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6202363" y="2209800"/>
            <a:ext cx="102711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Inference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3779838" y="2819400"/>
            <a:ext cx="11303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Estimation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3741738" y="1219200"/>
            <a:ext cx="744537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        ?</a:t>
            </a: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1600200" y="2895600"/>
            <a:ext cx="1828800" cy="685800"/>
          </a:xfrm>
          <a:prstGeom prst="rect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5181600" y="2895600"/>
            <a:ext cx="2057400" cy="685800"/>
          </a:xfrm>
          <a:prstGeom prst="rect">
            <a:avLst/>
          </a:prstGeom>
          <a:noFill/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6684963" y="3124200"/>
            <a:ext cx="163512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7543800" y="53340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4906963"/>
          </a:xfrm>
        </p:spPr>
        <p:txBody>
          <a:bodyPr/>
          <a:lstStyle/>
          <a:p>
            <a:r>
              <a:rPr lang="en-US" dirty="0" smtClean="0"/>
              <a:t>Frequency distributions, and bar charts or histograms  (covered last time)</a:t>
            </a:r>
          </a:p>
          <a:p>
            <a:r>
              <a:rPr lang="en-US" dirty="0" smtClean="0"/>
              <a:t>Bar charts vs. histograms</a:t>
            </a:r>
          </a:p>
          <a:p>
            <a:pPr lvl="1"/>
            <a:r>
              <a:rPr lang="en-US" dirty="0" smtClean="0"/>
              <a:t>Bar chart: </a:t>
            </a:r>
            <a:r>
              <a:rPr lang="en-US" dirty="0" err="1" smtClean="0"/>
              <a:t>categorial</a:t>
            </a:r>
            <a:r>
              <a:rPr lang="en-US" dirty="0" smtClean="0"/>
              <a:t> x-variable</a:t>
            </a:r>
          </a:p>
          <a:p>
            <a:pPr lvl="2"/>
            <a:r>
              <a:rPr lang="en-US" dirty="0" err="1" smtClean="0"/>
              <a:t>Exs</a:t>
            </a:r>
            <a:r>
              <a:rPr lang="en-US" dirty="0" smtClean="0"/>
              <a:t>: color vs. frequency; states in NE vs. population</a:t>
            </a:r>
          </a:p>
          <a:p>
            <a:pPr lvl="1"/>
            <a:r>
              <a:rPr lang="en-US" dirty="0" smtClean="0"/>
              <a:t>Histogram: numeric x-variable</a:t>
            </a:r>
          </a:p>
          <a:p>
            <a:pPr lvl="2"/>
            <a:r>
              <a:rPr lang="en-US" dirty="0" err="1" smtClean="0"/>
              <a:t>Exs</a:t>
            </a:r>
            <a:r>
              <a:rPr lang="en-US" dirty="0" smtClean="0"/>
              <a:t>: height vs. frequency; family income vs. lifespan</a:t>
            </a:r>
            <a:endParaRPr lang="en-US" dirty="0" smtClean="0"/>
          </a:p>
          <a:p>
            <a:r>
              <a:rPr lang="en-US" dirty="0" smtClean="0"/>
              <a:t>Measure of central tendency and spread</a:t>
            </a:r>
          </a:p>
          <a:p>
            <a:pPr lvl="1"/>
            <a:r>
              <a:rPr lang="en-US" dirty="0" smtClean="0"/>
              <a:t>Normal Distribution; </a:t>
            </a:r>
            <a:r>
              <a:rPr lang="en-US" dirty="0" err="1" smtClean="0"/>
              <a:t>Skewness</a:t>
            </a:r>
            <a:endParaRPr lang="en-US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EF0A555-187A-459C-AE1C-D8E4D35D442F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50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85800" y="304800"/>
            <a:ext cx="7772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Sampling Distribution of Sample Mean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85800" y="1066800"/>
            <a:ext cx="7772400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Distribution of values taken by statistic in all possible samples of size </a:t>
            </a:r>
            <a:r>
              <a:rPr lang="en-US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from the same population</a:t>
            </a: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Model assumption: our observations </a:t>
            </a:r>
            <a:r>
              <a:rPr lang="en-US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are sampled from a population with mean </a:t>
            </a:r>
            <a:r>
              <a:rPr lang="en-US" i="1">
                <a:solidFill>
                  <a:srgbClr val="000000"/>
                </a:solidFill>
                <a:latin typeface="Symbol" charset="2"/>
                <a:ea typeface="ＭＳ Ｐゴシック" charset="0"/>
                <a:cs typeface="ＭＳ Ｐゴシック" charset="0"/>
              </a:rPr>
              <a:t></a:t>
            </a:r>
            <a:r>
              <a:rPr lang="en-US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and variance </a:t>
            </a:r>
            <a:r>
              <a:rPr lang="en-US">
                <a:solidFill>
                  <a:srgbClr val="000000"/>
                </a:solidFill>
                <a:latin typeface="Symbol" charset="2"/>
                <a:ea typeface="ＭＳ Ｐゴシック" charset="0"/>
                <a:cs typeface="ＭＳ Ｐゴシック" charset="0"/>
              </a:rPr>
              <a:t></a:t>
            </a:r>
            <a:r>
              <a:rPr lang="en-US" baseline="30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679450" y="3733800"/>
            <a:ext cx="16176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Population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793750" y="4267200"/>
            <a:ext cx="1239838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Unknown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Parameter: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FF1C1C"/>
                </a:solidFill>
                <a:latin typeface="Symbol" charset="2"/>
                <a:ea typeface="ＭＳ Ｐゴシック" charset="0"/>
                <a:cs typeface="ＭＳ Ｐゴシック" charset="0"/>
              </a:rPr>
              <a:t>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191000" y="2590800"/>
            <a:ext cx="16160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3810000" y="2743200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3276600" y="2743200"/>
            <a:ext cx="3733800" cy="347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Sample 1 of size </a:t>
            </a:r>
            <a:r>
              <a:rPr lang="en-US" sz="2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                  x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Sample 2 of size </a:t>
            </a:r>
            <a:r>
              <a:rPr lang="en-US" sz="2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            	     x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Sample 3 of size </a:t>
            </a:r>
            <a:r>
              <a:rPr lang="en-US" sz="2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                  x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Sample 4 of size </a:t>
            </a:r>
            <a:r>
              <a:rPr lang="en-US" sz="2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                  x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Sample 5 of size </a:t>
            </a:r>
            <a:r>
              <a:rPr lang="en-US" sz="2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                  x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Sample 6 of size </a:t>
            </a:r>
            <a:r>
              <a:rPr lang="en-US" sz="2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                  x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Sample 7 of size </a:t>
            </a:r>
            <a:r>
              <a:rPr lang="en-US" sz="2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                  x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Sample 8 of size </a:t>
            </a:r>
            <a:r>
              <a:rPr lang="en-US" sz="2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                  x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             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	 .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             .</a:t>
            </a:r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V="1">
            <a:off x="2362200" y="2970213"/>
            <a:ext cx="990600" cy="993775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2362200" y="3275013"/>
            <a:ext cx="990600" cy="688975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V="1">
            <a:off x="2362200" y="3579813"/>
            <a:ext cx="990600" cy="384175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V="1">
            <a:off x="2362200" y="3884613"/>
            <a:ext cx="990600" cy="79375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2362200" y="3962400"/>
            <a:ext cx="990600" cy="228600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2362200" y="3962400"/>
            <a:ext cx="990600" cy="533400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2362200" y="3962400"/>
            <a:ext cx="990600" cy="838200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2362200" y="3962400"/>
            <a:ext cx="990600" cy="1143000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5715000" y="2971800"/>
            <a:ext cx="609600" cy="1588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5715000" y="3276600"/>
            <a:ext cx="609600" cy="1588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15000" y="3581400"/>
            <a:ext cx="609600" cy="1588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5715000" y="3886200"/>
            <a:ext cx="609600" cy="1588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5715000" y="4191000"/>
            <a:ext cx="609600" cy="1588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5715000" y="4495800"/>
            <a:ext cx="609600" cy="1588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>
            <a:off x="5715000" y="4800600"/>
            <a:ext cx="609600" cy="1588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8" name="Line 26"/>
          <p:cNvSpPr>
            <a:spLocks noChangeShapeType="1"/>
          </p:cNvSpPr>
          <p:nvPr/>
        </p:nvSpPr>
        <p:spPr bwMode="auto">
          <a:xfrm>
            <a:off x="5715000" y="5105400"/>
            <a:ext cx="609600" cy="1588"/>
          </a:xfrm>
          <a:prstGeom prst="line">
            <a:avLst/>
          </a:prstGeom>
          <a:noFill/>
          <a:ln w="9360">
            <a:solidFill>
              <a:srgbClr val="FF1C1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7164388" y="3352800"/>
            <a:ext cx="1454150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195E12"/>
                </a:solidFill>
                <a:ea typeface="ＭＳ Ｐゴシック" charset="0"/>
                <a:cs typeface="ＭＳ Ｐゴシック" charset="0"/>
              </a:rPr>
              <a:t>Distribution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195E12"/>
                </a:solidFill>
                <a:ea typeface="ＭＳ Ｐゴシック" charset="0"/>
                <a:cs typeface="ＭＳ Ｐゴシック" charset="0"/>
              </a:rPr>
              <a:t>of these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195E12"/>
                </a:solidFill>
                <a:ea typeface="ＭＳ Ｐゴシック" charset="0"/>
                <a:cs typeface="ＭＳ Ｐゴシック" charset="0"/>
              </a:rPr>
              <a:t>values?</a:t>
            </a:r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>
            <a:off x="6400800" y="28194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>
            <a:off x="6400800" y="31242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>
            <a:off x="6400800" y="34290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>
            <a:off x="6400800" y="37338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4" name="Line 32"/>
          <p:cNvSpPr>
            <a:spLocks noChangeShapeType="1"/>
          </p:cNvSpPr>
          <p:nvPr/>
        </p:nvSpPr>
        <p:spPr bwMode="auto">
          <a:xfrm>
            <a:off x="6400800" y="4037013"/>
            <a:ext cx="1524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>
            <a:off x="6400800" y="4341813"/>
            <a:ext cx="1524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6400800" y="4646613"/>
            <a:ext cx="1524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7" name="Line 35"/>
          <p:cNvSpPr>
            <a:spLocks noChangeShapeType="1"/>
          </p:cNvSpPr>
          <p:nvPr/>
        </p:nvSpPr>
        <p:spPr bwMode="auto">
          <a:xfrm>
            <a:off x="6400800" y="49530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B14BC9D-0067-4183-8FA7-927810A0CE99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51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685800" y="168275"/>
            <a:ext cx="777240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Mean of Sample Mean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7724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First, we examine the </a:t>
            </a:r>
            <a:r>
              <a:rPr lang="en-US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center 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of the sampling distribution of the sample mean. </a:t>
            </a:r>
          </a:p>
          <a:p>
            <a:pPr marL="341313" indent="-341313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Center of the sampling distribution of the </a:t>
            </a:r>
            <a:r>
              <a:rPr lang="en-US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sample mean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is the unknown </a:t>
            </a:r>
            <a:r>
              <a:rPr lang="en-US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population mean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:</a:t>
            </a:r>
          </a:p>
          <a:p>
            <a:pPr marL="341313" indent="-341313">
              <a:spcBef>
                <a:spcPts val="25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000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 algn="ctr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mean( X ) = </a:t>
            </a:r>
            <a:r>
              <a:rPr lang="el-GR" sz="3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μ</a:t>
            </a:r>
          </a:p>
          <a:p>
            <a:pPr marL="341313" indent="-341313">
              <a:spcBef>
                <a:spcPts val="2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0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Over repeated samples, the sample mean will, </a:t>
            </a:r>
            <a:r>
              <a:rPr lang="en-US" i="1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on average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, be equal to the population mean </a:t>
            </a:r>
          </a:p>
          <a:p>
            <a:pPr marL="741363" lvl="1" indent="-284163">
              <a:spcBef>
                <a:spcPts val="600"/>
              </a:spcBef>
              <a:buClr>
                <a:srgbClr val="333399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i="1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no guarantees for any one sample!</a:t>
            </a: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4572000" y="33528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085B5C9-86DC-4E1A-8D61-A6EDE0F57819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52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685800" y="168275"/>
            <a:ext cx="777240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Variance of Sample Mean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609600" y="838200"/>
            <a:ext cx="7772400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Next, we examine the </a:t>
            </a:r>
            <a:r>
              <a:rPr lang="en-US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spread 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of the sampling distribution of the sample mean</a:t>
            </a:r>
          </a:p>
          <a:p>
            <a:pPr marL="341313" indent="-341313"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The variance of the sampling distribution of the </a:t>
            </a:r>
            <a:r>
              <a:rPr lang="en-US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sample mean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is</a:t>
            </a:r>
          </a:p>
          <a:p>
            <a:pPr marL="341313" indent="-341313">
              <a:spcBef>
                <a:spcPts val="5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 algn="ctr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variance( X ) = </a:t>
            </a:r>
            <a:r>
              <a:rPr lang="en-US" sz="30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Symbol" charset="2"/>
                <a:ea typeface="ＭＳ Ｐゴシック" charset="0"/>
                <a:cs typeface="ＭＳ Ｐゴシック" charset="0"/>
              </a:rPr>
              <a:t></a:t>
            </a:r>
            <a:r>
              <a:rPr lang="en-US" sz="2800" baseline="30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/n</a:t>
            </a: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As sample size increases, variance of the sample mean decreases!  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Averaging over many observations is more accurate than just looking at one or two observations</a:t>
            </a:r>
          </a:p>
          <a:p>
            <a:pPr marL="341313" indent="-341313"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4419600" y="32766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8BC8E04-44FC-41BB-851D-1B29F713D1A0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53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00200"/>
            <a:ext cx="6858000" cy="3954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609600" y="533400"/>
            <a:ext cx="7772400" cy="571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Comparing the sampling distribution of the sample mean when </a:t>
            </a:r>
            <a:r>
              <a:rPr lang="en-US" sz="28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= 1 vs. </a:t>
            </a:r>
            <a:r>
              <a:rPr lang="en-US" sz="28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= 10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685B313-B2A3-4981-9B75-0620E8A3717A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54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685800" y="358775"/>
            <a:ext cx="777240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Law of Large Numbers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685800" y="1143000"/>
            <a:ext cx="7772400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Remember the </a:t>
            </a:r>
            <a:r>
              <a:rPr lang="en-US" sz="28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Law of Large Numbers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:</a:t>
            </a:r>
          </a:p>
          <a:p>
            <a:pPr marL="741363" lvl="1" indent="-28416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If one draws independent samples from a population with mean </a:t>
            </a:r>
            <a:r>
              <a:rPr lang="en-US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μ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, then as the sample size (n) increases, the sample mean x gets closer and closer to the population mean </a:t>
            </a:r>
            <a:r>
              <a:rPr lang="en-US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μ</a:t>
            </a:r>
          </a:p>
          <a:p>
            <a:pPr marL="341313" indent="-341313">
              <a:spcBef>
                <a:spcPts val="7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This is easier to see now since we know that</a:t>
            </a:r>
          </a:p>
          <a:p>
            <a:pPr marL="341313" indent="-34131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	  mean(x) = </a:t>
            </a:r>
            <a:r>
              <a:rPr lang="el-GR" sz="28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μ</a:t>
            </a:r>
          </a:p>
          <a:p>
            <a:pPr marL="341313" indent="-34131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i="1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	  variance(x) = </a:t>
            </a:r>
            <a:r>
              <a:rPr lang="en-US" sz="2800">
                <a:solidFill>
                  <a:srgbClr val="000000"/>
                </a:solidFill>
                <a:latin typeface="Symbol" charset="2"/>
                <a:ea typeface="ＭＳ Ｐゴシック" charset="0"/>
                <a:cs typeface="ＭＳ Ｐゴシック" charset="0"/>
              </a:rPr>
              <a:t></a:t>
            </a:r>
            <a:r>
              <a:rPr lang="en-US" sz="2800" baseline="30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/n             0 as n gets large</a:t>
            </a:r>
          </a:p>
        </p:txBody>
      </p:sp>
      <p:cxnSp>
        <p:nvCxnSpPr>
          <p:cNvPr id="48134" name="AutoShape 7"/>
          <p:cNvCxnSpPr>
            <a:cxnSpLocks noChangeShapeType="1"/>
          </p:cNvCxnSpPr>
          <p:nvPr/>
        </p:nvCxnSpPr>
        <p:spPr bwMode="auto">
          <a:xfrm>
            <a:off x="4267200" y="5486400"/>
            <a:ext cx="533400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48135" name="Line 8"/>
          <p:cNvSpPr>
            <a:spLocks noChangeShapeType="1"/>
          </p:cNvSpPr>
          <p:nvPr/>
        </p:nvSpPr>
        <p:spPr bwMode="auto">
          <a:xfrm>
            <a:off x="2133600" y="43434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Line 9"/>
          <p:cNvSpPr>
            <a:spLocks noChangeShapeType="1"/>
          </p:cNvSpPr>
          <p:nvPr/>
        </p:nvSpPr>
        <p:spPr bwMode="auto">
          <a:xfrm>
            <a:off x="3200400" y="25146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2590800" y="53340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B4553CE-C945-40CA-A357-2BB4F5F4C404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55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85800" y="130175"/>
            <a:ext cx="777240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685800" y="685800"/>
            <a:ext cx="77724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FF1C1C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Population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: seasonal home-run totals for 7032 baseball players from 1901 to 1996</a:t>
            </a:r>
          </a:p>
          <a:p>
            <a:pPr marL="741363" lvl="1" indent="-28416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Take different samples from this population and compare the sample mean we get each time</a:t>
            </a:r>
          </a:p>
          <a:p>
            <a:pPr marL="741363" lvl="1" indent="-28416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 real life, we can’t do this because we don’t usually have the entire population!</a:t>
            </a:r>
          </a:p>
        </p:txBody>
      </p:sp>
      <p:graphicFrame>
        <p:nvGraphicFramePr>
          <p:cNvPr id="15366" name="Group 6"/>
          <p:cNvGraphicFramePr>
            <a:graphicFrameLocks noGrp="1"/>
          </p:cNvGraphicFramePr>
          <p:nvPr/>
        </p:nvGraphicFramePr>
        <p:xfrm>
          <a:off x="1143000" y="3429000"/>
          <a:ext cx="6630988" cy="2438401"/>
        </p:xfrm>
        <a:graphic>
          <a:graphicData uri="http://schemas.openxmlformats.org/drawingml/2006/table">
            <a:tbl>
              <a:tblPr/>
              <a:tblGrid>
                <a:gridCol w="2971800"/>
                <a:gridCol w="1830388"/>
                <a:gridCol w="182880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Sample Size</a:t>
                      </a:r>
                    </a:p>
                  </a:txBody>
                  <a:tcPr marL="90000" marR="90000" marT="64440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Mean</a:t>
                      </a:r>
                    </a:p>
                  </a:txBody>
                  <a:tcPr marL="90000" marR="90000" marT="6444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Variance</a:t>
                      </a:r>
                    </a:p>
                  </a:txBody>
                  <a:tcPr marL="90000" marR="90000" marT="6444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100 samples of size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= 1 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3.69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46.8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100 samples of size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= 10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4.43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4.43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100 samples of size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= 100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4.42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0.43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100 samples of size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= 1000 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4.42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0.06</a:t>
                      </a:r>
                    </a:p>
                  </a:txBody>
                  <a:tcPr marL="90000" marR="90000" marT="60912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1C1C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Population Parameter</a:t>
                      </a:r>
                    </a:p>
                  </a:txBody>
                  <a:tcPr marL="90000" marR="90000" marT="60912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9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1C1C"/>
                          </a:solidFill>
                          <a:effectLst/>
                          <a:latin typeface="Symbol" charset="2"/>
                          <a:ea typeface="ＭＳ Ｐゴシック" charset="0"/>
                          <a:cs typeface="ＭＳ Ｐゴシック" charset="0"/>
                        </a:rPr>
                        <a:t>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1C1C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= 4.42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187" name="AutoShape 68"/>
          <p:cNvSpPr>
            <a:spLocks noChangeAspect="1" noChangeArrowheads="1"/>
          </p:cNvSpPr>
          <p:nvPr/>
        </p:nvSpPr>
        <p:spPr bwMode="auto">
          <a:xfrm>
            <a:off x="4343400" y="3429000"/>
            <a:ext cx="1066800" cy="41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AutoShape 69"/>
          <p:cNvSpPr>
            <a:spLocks noChangeAspect="1" noChangeArrowheads="1"/>
          </p:cNvSpPr>
          <p:nvPr/>
        </p:nvSpPr>
        <p:spPr bwMode="auto">
          <a:xfrm>
            <a:off x="6096000" y="3429000"/>
            <a:ext cx="1447800" cy="428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80B31CC-D29C-45B0-99E2-1AFD9C4E3793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56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09600" y="212725"/>
            <a:ext cx="7772400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Distribution of Sample Mean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85800" y="1219200"/>
            <a:ext cx="77724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We now know the center and spread of the sampling distribution for the sample mean. </a:t>
            </a:r>
          </a:p>
          <a:p>
            <a:pPr marL="341313" indent="-341313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What about the </a:t>
            </a:r>
            <a:r>
              <a:rPr lang="en-US" sz="2800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shape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of the distribution?</a:t>
            </a:r>
          </a:p>
          <a:p>
            <a:pPr marL="341313" indent="-341313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If our data </a:t>
            </a:r>
            <a:r>
              <a:rPr lang="en-US" sz="28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2800" baseline="-25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1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,</a:t>
            </a:r>
            <a:r>
              <a:rPr lang="en-US" sz="28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2800" baseline="-25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,…, </a:t>
            </a:r>
            <a:r>
              <a:rPr lang="en-US" sz="28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2800" baseline="-250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</a:t>
            </a: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follow a Normal distribution, then the sample mean x will also follow a Normal distribution!</a:t>
            </a: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6019800" y="4267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3FDABF6-4149-4782-8F1B-BB92BE27815D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57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85800" y="244475"/>
            <a:ext cx="777240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85800" y="990600"/>
            <a:ext cx="77724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1C1C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Mortality in US cities (deaths/100,000 people)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This variable seems to approximately follow a Normal distribution, so the sample mean will also approximately follow a Normal distribution 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225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900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225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900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225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900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FF1C1C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>
              <a:solidFill>
                <a:srgbClr val="FF1C1C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1206" name="AutoShape 6"/>
          <p:cNvSpPr>
            <a:spLocks noChangeAspect="1" noChangeArrowheads="1"/>
          </p:cNvSpPr>
          <p:nvPr/>
        </p:nvSpPr>
        <p:spPr bwMode="auto">
          <a:xfrm>
            <a:off x="1219200" y="2438400"/>
            <a:ext cx="1981200" cy="1268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AutoShape 7"/>
          <p:cNvSpPr>
            <a:spLocks noChangeAspect="1" noChangeArrowheads="1"/>
          </p:cNvSpPr>
          <p:nvPr/>
        </p:nvSpPr>
        <p:spPr bwMode="auto">
          <a:xfrm>
            <a:off x="3505200" y="2057400"/>
            <a:ext cx="4572000" cy="2012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120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981200"/>
            <a:ext cx="7486650" cy="2266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BADC0BE-FD02-4391-98AF-16ABE62FA5B7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58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685800" y="288925"/>
            <a:ext cx="7772400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Central Limit Theorem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33400" y="1295400"/>
            <a:ext cx="80772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What if the original data doesn’t follow a Normal distribution?</a:t>
            </a:r>
          </a:p>
          <a:p>
            <a:pPr marL="341313" indent="-341313">
              <a:spcBef>
                <a:spcPts val="600"/>
              </a:spcBef>
              <a:buClr>
                <a:srgbClr val="FF1C1C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HR/Season for sample of baseball players</a:t>
            </a: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If the sample is large enough, it doesn’t matter!</a:t>
            </a:r>
          </a:p>
          <a:p>
            <a:pPr marL="341313" indent="-341313">
              <a:spcBef>
                <a:spcPts val="600"/>
              </a:spcBef>
              <a:buClr>
                <a:srgbClr val="3333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333399"/>
              </a:solidFill>
              <a:ea typeface="ＭＳ Ｐゴシック" charset="0"/>
              <a:cs typeface="ＭＳ Ｐゴシック" charset="0"/>
            </a:endParaRPr>
          </a:p>
        </p:txBody>
      </p:sp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667000"/>
            <a:ext cx="7391400" cy="2320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9A2B8F6-492A-411E-B8D0-7ABC3212F75F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59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685800" y="288925"/>
            <a:ext cx="7772400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Central Limit Theorem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533400" y="1143000"/>
            <a:ext cx="80772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1363" lvl="1" indent="-284163">
              <a:spcBef>
                <a:spcPts val="7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If the sample size is large enough, then the sample mean x has an approximately </a:t>
            </a:r>
            <a:r>
              <a:rPr lang="en-US" sz="2800">
                <a:solidFill>
                  <a:srgbClr val="195E12"/>
                </a:solidFill>
                <a:ea typeface="ＭＳ Ｐゴシック" charset="0"/>
                <a:cs typeface="ＭＳ Ｐゴシック" charset="0"/>
              </a:rPr>
              <a:t>Normal distribution</a:t>
            </a:r>
          </a:p>
          <a:p>
            <a:pPr marL="741363" lvl="1" indent="-28416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41363" lvl="1" indent="-28416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41363" lvl="1" indent="-28416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41363" lvl="1" indent="-28416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41363" lvl="1" indent="-28416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741363" lvl="1" indent="-284163">
              <a:spcBef>
                <a:spcPts val="7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This is true </a:t>
            </a:r>
            <a:r>
              <a:rPr lang="en-US" sz="2800" i="1">
                <a:solidFill>
                  <a:srgbClr val="FF1C1C"/>
                </a:solidFill>
                <a:ea typeface="ＭＳ Ｐゴシック" charset="0"/>
                <a:cs typeface="ＭＳ Ｐゴシック" charset="0"/>
              </a:rPr>
              <a:t>no matter what the shape of the distribution of the original data</a:t>
            </a:r>
            <a:r>
              <a:rPr lang="en-US" sz="2800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!</a:t>
            </a:r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590800"/>
            <a:ext cx="6172200" cy="198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4572000" y="2667000"/>
            <a:ext cx="1588" cy="1828800"/>
          </a:xfrm>
          <a:prstGeom prst="line">
            <a:avLst/>
          </a:prstGeom>
          <a:noFill/>
          <a:ln w="19080">
            <a:solidFill>
              <a:srgbClr val="195E1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4430713" y="4419600"/>
            <a:ext cx="30956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i="1">
                <a:solidFill>
                  <a:srgbClr val="000000"/>
                </a:solidFill>
                <a:latin typeface="Symbol" charset="2"/>
                <a:ea typeface="ＭＳ Ｐゴシック" charset="0"/>
                <a:cs typeface="ＭＳ Ｐゴシック" charset="0"/>
              </a:rPr>
              <a:t>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724400" y="4572000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276600" y="1752600"/>
            <a:ext cx="152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BA0F59D6-995F-4310-85AF-6EAF4431A79A}" type="slidenum">
              <a:rPr lang="en-US"/>
              <a:pPr/>
              <a:t>6</a:t>
            </a:fld>
            <a:endParaRPr lang="en-US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609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Measures of </a:t>
            </a:r>
            <a:r>
              <a:rPr lang="en-US" dirty="0" smtClean="0"/>
              <a:t>Center: Definition</a:t>
            </a:r>
            <a:endParaRPr lang="en-US" dirty="0" smtClean="0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762000"/>
            <a:ext cx="8763000" cy="6096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800" i="1" dirty="0" smtClean="0"/>
              <a:t>Mode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Most frequent score in a distribution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Simplest measure of center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Scores other than the most frequent not considered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Limited application and value</a:t>
            </a:r>
          </a:p>
          <a:p>
            <a:pPr>
              <a:defRPr/>
            </a:pPr>
            <a:r>
              <a:rPr lang="en-US" sz="2800" i="1" dirty="0" smtClean="0"/>
              <a:t>Median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Central score in an ordered distribution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More information taken into account than with the mode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Relatively insensitive to outliers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Prefer when data is skewed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Used primarily when the mean cannot be </a:t>
            </a:r>
            <a:r>
              <a:rPr lang="en-US" sz="2400" dirty="0" smtClean="0"/>
              <a:t>used</a:t>
            </a:r>
          </a:p>
          <a:p>
            <a:pPr>
              <a:defRPr/>
            </a:pPr>
            <a:r>
              <a:rPr lang="en-US" sz="2800" i="1" dirty="0" smtClean="0"/>
              <a:t>Mean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Numerical average </a:t>
            </a:r>
            <a:r>
              <a:rPr lang="en-US" sz="2400" dirty="0" smtClean="0"/>
              <a:t>of all scores in a distribution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Value dependent on each score in a distribution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Most widely used and informative measure of center</a:t>
            </a:r>
          </a:p>
          <a:p>
            <a:pPr lvl="1">
              <a:spcBef>
                <a:spcPts val="0"/>
              </a:spcBef>
              <a:defRPr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June 9, 2008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E89B1D5-B798-48D7-ADF5-F3382F96C228}" type="slidenum">
              <a:rPr lang="en-US" sz="140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60</a:t>
            </a:fld>
            <a:endParaRPr lang="en-US" sz="140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685800" y="206375"/>
            <a:ext cx="777240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333399"/>
                </a:solidFill>
                <a:ea typeface="ＭＳ Ｐゴシック" charset="0"/>
                <a:cs typeface="ＭＳ Ｐゴシック" charset="0"/>
              </a:rPr>
              <a:t>Example: Home Runs per Season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77724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Take many different samples from the seasonal HR totals for a population of 7032 players</a:t>
            </a:r>
          </a:p>
          <a:p>
            <a:pPr marL="741363" lvl="1" indent="-28416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Calculate sample mean for each sample</a:t>
            </a: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i="1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i="1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i="1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i="1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i="1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i="1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362200"/>
            <a:ext cx="7848600" cy="3560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7477125" y="2590800"/>
            <a:ext cx="8683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= 1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7477125" y="3886200"/>
            <a:ext cx="103663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= 10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7477125" y="5105400"/>
            <a:ext cx="12065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 </a:t>
            </a:r>
            <a:r>
              <a:rPr lang="en-US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= 100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C7423A8-EF74-4825-965F-91715813C585}" type="slidenum">
              <a:rPr lang="en-US"/>
              <a:pPr/>
              <a:t>7</a:t>
            </a:fld>
            <a:endParaRPr lang="en-US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772400" cy="838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Measures of Center: </a:t>
            </a:r>
            <a:r>
              <a:rPr lang="en-US" dirty="0" smtClean="0"/>
              <a:t>Use</a:t>
            </a:r>
            <a:endParaRPr lang="en-US" dirty="0" smtClean="0"/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382000" cy="5105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i="1" dirty="0" smtClean="0"/>
              <a:t>Mode</a:t>
            </a:r>
          </a:p>
          <a:p>
            <a:pPr lvl="1">
              <a:defRPr/>
            </a:pPr>
            <a:r>
              <a:rPr lang="en-US" sz="2400" dirty="0" smtClean="0"/>
              <a:t>Used if data are measured along a nominal scale</a:t>
            </a:r>
          </a:p>
          <a:p>
            <a:pPr>
              <a:defRPr/>
            </a:pPr>
            <a:r>
              <a:rPr lang="en-US" i="1" dirty="0" smtClean="0"/>
              <a:t>Median</a:t>
            </a:r>
          </a:p>
          <a:p>
            <a:pPr lvl="1">
              <a:defRPr/>
            </a:pPr>
            <a:r>
              <a:rPr lang="en-US" sz="2400" dirty="0" smtClean="0"/>
              <a:t>Used if data are measured along an ordinal scale</a:t>
            </a:r>
          </a:p>
          <a:p>
            <a:pPr lvl="1">
              <a:defRPr/>
            </a:pPr>
            <a:r>
              <a:rPr lang="en-US" sz="2400" dirty="0" smtClean="0"/>
              <a:t>Used if interval data do not meet requirements for using the mean (skewed but </a:t>
            </a:r>
            <a:r>
              <a:rPr lang="en-US" sz="2400" dirty="0" err="1" smtClean="0"/>
              <a:t>unimodal</a:t>
            </a:r>
            <a:r>
              <a:rPr lang="en-US" sz="2400" dirty="0" smtClean="0"/>
              <a:t>), or if significant </a:t>
            </a:r>
            <a:r>
              <a:rPr lang="en-US" sz="2400" dirty="0" smtClean="0"/>
              <a:t>outliers</a:t>
            </a:r>
          </a:p>
          <a:p>
            <a:pPr>
              <a:defRPr/>
            </a:pPr>
            <a:r>
              <a:rPr lang="en-US" i="1" dirty="0" smtClean="0"/>
              <a:t>Mean</a:t>
            </a:r>
          </a:p>
          <a:p>
            <a:pPr lvl="1">
              <a:defRPr/>
            </a:pPr>
            <a:r>
              <a:rPr lang="en-US" sz="2400" dirty="0" smtClean="0"/>
              <a:t>Used if data are measured along an interval or ratio scale</a:t>
            </a:r>
          </a:p>
          <a:p>
            <a:pPr lvl="1">
              <a:defRPr/>
            </a:pPr>
            <a:r>
              <a:rPr lang="en-US" sz="2400" dirty="0" smtClean="0"/>
              <a:t>Most sensitive measure of center</a:t>
            </a:r>
          </a:p>
          <a:p>
            <a:pPr lvl="1">
              <a:defRPr/>
            </a:pPr>
            <a:r>
              <a:rPr lang="en-US" sz="2400" dirty="0" smtClean="0"/>
              <a:t>Used if scores are normally distributed</a:t>
            </a:r>
          </a:p>
          <a:p>
            <a:pPr lvl="1"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86CF31D-7119-4E19-A028-927A7B65A128}" type="slidenum">
              <a:rPr lang="en-US"/>
              <a:pPr/>
              <a:t>8</a:t>
            </a:fld>
            <a:endParaRPr lang="en-US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7772400" cy="685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Measures of Spread: </a:t>
            </a:r>
            <a:r>
              <a:rPr lang="en-US" dirty="0" smtClean="0"/>
              <a:t>Definitions</a:t>
            </a:r>
            <a:endParaRPr lang="en-US" dirty="0" smtClean="0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331200" cy="56007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800" i="1" dirty="0" smtClean="0"/>
              <a:t>Range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Subtract the lowest from the highest score in a distribution of scores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Simplest and least informative measure of spread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Scores between extremes are not taken into account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Very sensitive to extreme scores</a:t>
            </a:r>
          </a:p>
          <a:p>
            <a:pPr>
              <a:defRPr/>
            </a:pPr>
            <a:r>
              <a:rPr lang="en-US" sz="2800" i="1" dirty="0" err="1" smtClean="0"/>
              <a:t>Interquartile</a:t>
            </a:r>
            <a:r>
              <a:rPr lang="en-US" sz="2800" i="1" dirty="0" smtClean="0"/>
              <a:t> Range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Less sensitive than the range to extreme scores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Used when you want a simple, rough estimate of </a:t>
            </a:r>
            <a:r>
              <a:rPr lang="en-US" sz="2400" dirty="0" smtClean="0"/>
              <a:t>spread</a:t>
            </a:r>
          </a:p>
          <a:p>
            <a:pPr>
              <a:defRPr/>
            </a:pPr>
            <a:r>
              <a:rPr lang="en-US" sz="2800" i="1" dirty="0" smtClean="0"/>
              <a:t>Variance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Average squared distance of scores from the mean</a:t>
            </a:r>
          </a:p>
          <a:p>
            <a:pPr>
              <a:defRPr/>
            </a:pPr>
            <a:r>
              <a:rPr lang="en-US" sz="2800" i="1" dirty="0" smtClean="0"/>
              <a:t>Standard Deviation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Square root of the variance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Most widely used measure of spread</a:t>
            </a:r>
          </a:p>
          <a:p>
            <a:pPr lvl="1">
              <a:spcBef>
                <a:spcPts val="0"/>
              </a:spcBef>
              <a:defRPr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58CD962-0E69-4A77-9619-93ECF2AE3551}" type="slidenum">
              <a:rPr lang="en-US"/>
              <a:pPr/>
              <a:t>9</a:t>
            </a:fld>
            <a:endParaRPr lang="en-US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432800" cy="10858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Measures of Spread</a:t>
            </a:r>
            <a:r>
              <a:rPr lang="en-US" dirty="0" smtClean="0"/>
              <a:t>: Use </a:t>
            </a:r>
            <a:endParaRPr lang="en-US" dirty="0" smtClean="0"/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331200" cy="49149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800" dirty="0" smtClean="0"/>
              <a:t>The range and standard deviation are sensitive to extreme scores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sz="2400" dirty="0" smtClean="0"/>
              <a:t>In such cases the </a:t>
            </a:r>
            <a:r>
              <a:rPr lang="en-US" sz="2400" dirty="0" err="1" smtClean="0"/>
              <a:t>interquartile</a:t>
            </a:r>
            <a:r>
              <a:rPr lang="en-US" sz="2400" dirty="0" smtClean="0"/>
              <a:t> range is best</a:t>
            </a:r>
          </a:p>
          <a:p>
            <a:pPr>
              <a:defRPr/>
            </a:pPr>
            <a:r>
              <a:rPr lang="en-US" sz="2800" dirty="0" smtClean="0"/>
              <a:t>When your distribution of scores is skewed, the standard deviation does not provide a good index of spread</a:t>
            </a:r>
          </a:p>
          <a:p>
            <a:pPr lvl="1">
              <a:defRPr/>
            </a:pPr>
            <a:r>
              <a:rPr lang="en-US" sz="2400" dirty="0" smtClean="0"/>
              <a:t>use the </a:t>
            </a:r>
            <a:r>
              <a:rPr lang="en-US" sz="2400" dirty="0" err="1" smtClean="0"/>
              <a:t>interquartile</a:t>
            </a:r>
            <a:r>
              <a:rPr lang="en-US" sz="2400" dirty="0" smtClean="0"/>
              <a:t> range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Gothic"/>
        <a:cs typeface="Gothic"/>
      </a:majorFont>
      <a:minorFont>
        <a:latin typeface="Times New Roman"/>
        <a:ea typeface="Gothic"/>
        <a:cs typeface="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2770</Words>
  <Application>Microsoft Office PowerPoint</Application>
  <PresentationFormat>On-screen Show (4:3)</PresentationFormat>
  <Paragraphs>565</Paragraphs>
  <Slides>60</Slides>
  <Notes>47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70" baseType="lpstr">
      <vt:lpstr>Times New Roman</vt:lpstr>
      <vt:lpstr>Gothic</vt:lpstr>
      <vt:lpstr>Arial</vt:lpstr>
      <vt:lpstr>Symbol</vt:lpstr>
      <vt:lpstr>Tahoma</vt:lpstr>
      <vt:lpstr>Wingdings</vt:lpstr>
      <vt:lpstr>ＭＳ Ｐゴシック</vt:lpstr>
      <vt:lpstr>Office Theme</vt:lpstr>
      <vt:lpstr>Microsoft Graph 2000 Chart</vt:lpstr>
      <vt:lpstr>Microsoft Equation 3.0</vt:lpstr>
      <vt:lpstr>Slide 1</vt:lpstr>
      <vt:lpstr>Outline</vt:lpstr>
      <vt:lpstr> Review Measurement Scales</vt:lpstr>
      <vt:lpstr>Factors Affecting Your  Choice of a Scale of Measurement</vt:lpstr>
      <vt:lpstr>Descriptive Statistics</vt:lpstr>
      <vt:lpstr>Measures of Center: Definition</vt:lpstr>
      <vt:lpstr>Measures of Center: Use</vt:lpstr>
      <vt:lpstr>Measures of Spread: Definitions</vt:lpstr>
      <vt:lpstr>Measures of Spread: Use </vt:lpstr>
      <vt:lpstr>Which measures of center and spread?</vt:lpstr>
      <vt:lpstr>Which measures of center and spread?</vt:lpstr>
      <vt:lpstr>Which measures of center and spread?</vt:lpstr>
      <vt:lpstr>Which measures of center and spread?</vt:lpstr>
      <vt:lpstr>Which measures of center and spread?</vt:lpstr>
      <vt:lpstr>Which measures of center and spread?</vt:lpstr>
      <vt:lpstr>Example of a Boxplot What is this?</vt:lpstr>
      <vt:lpstr>Calculating Mean and Variance</vt:lpstr>
      <vt:lpstr>Z-scores</vt:lpstr>
      <vt:lpstr>Summary</vt:lpstr>
      <vt:lpstr>Overview – Using Survey Research</vt:lpstr>
      <vt:lpstr>Terminology Soup</vt:lpstr>
      <vt:lpstr>Using Survey Research I. Survey administration</vt:lpstr>
      <vt:lpstr>Administering Your Questionnaire</vt:lpstr>
      <vt:lpstr>Administering Your Questionnaire</vt:lpstr>
      <vt:lpstr>Administering Your Questionnaire</vt:lpstr>
      <vt:lpstr>Administering Your Questionnaire</vt:lpstr>
      <vt:lpstr>2. Overview of Questionnaire Construction</vt:lpstr>
      <vt:lpstr>Parts of a Questionnaire</vt:lpstr>
      <vt:lpstr>Questionnaire Construction</vt:lpstr>
      <vt:lpstr>Questionnaire Construction</vt:lpstr>
      <vt:lpstr>Questionnaire Construction</vt:lpstr>
      <vt:lpstr>3. Types of Questionnaire Items</vt:lpstr>
      <vt:lpstr>Types of Questionnaire Items</vt:lpstr>
      <vt:lpstr>Types of Questionnaire Items</vt:lpstr>
      <vt:lpstr>Writing Good Items</vt:lpstr>
      <vt:lpstr>Two Most Important Rules in  Designing Questionnaires?</vt:lpstr>
      <vt:lpstr>Acquiring A Survey Sample</vt:lpstr>
      <vt:lpstr>Sampling</vt:lpstr>
      <vt:lpstr>Sampling Techniques</vt:lpstr>
      <vt:lpstr>Sampling Techniques</vt:lpstr>
      <vt:lpstr>Sampling Techniques</vt:lpstr>
      <vt:lpstr>Sampling Example:  </vt:lpstr>
      <vt:lpstr>Sampling Techniques</vt:lpstr>
      <vt:lpstr>Sampling Techniques</vt:lpstr>
      <vt:lpstr>Sampling and Statistics</vt:lpstr>
      <vt:lpstr>Sampling and Statistics (cont.)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Carole Hafner</cp:lastModifiedBy>
  <cp:revision>31</cp:revision>
  <dcterms:modified xsi:type="dcterms:W3CDTF">2012-02-03T16:26:00Z</dcterms:modified>
</cp:coreProperties>
</file>