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2"/>
  </p:notesMasterIdLst>
  <p:handoutMasterIdLst>
    <p:handoutMasterId r:id="rId33"/>
  </p:handoutMasterIdLst>
  <p:sldIdLst>
    <p:sldId id="313" r:id="rId2"/>
    <p:sldId id="318" r:id="rId3"/>
    <p:sldId id="335" r:id="rId4"/>
    <p:sldId id="320" r:id="rId5"/>
    <p:sldId id="340" r:id="rId6"/>
    <p:sldId id="317" r:id="rId7"/>
    <p:sldId id="336" r:id="rId8"/>
    <p:sldId id="337" r:id="rId9"/>
    <p:sldId id="346" r:id="rId10"/>
    <p:sldId id="347" r:id="rId11"/>
    <p:sldId id="348" r:id="rId12"/>
    <p:sldId id="349" r:id="rId13"/>
    <p:sldId id="350" r:id="rId14"/>
    <p:sldId id="341" r:id="rId15"/>
    <p:sldId id="351" r:id="rId16"/>
    <p:sldId id="352" r:id="rId17"/>
    <p:sldId id="353" r:id="rId18"/>
    <p:sldId id="354" r:id="rId19"/>
    <p:sldId id="327" r:id="rId20"/>
    <p:sldId id="355" r:id="rId21"/>
    <p:sldId id="356" r:id="rId22"/>
    <p:sldId id="328" r:id="rId23"/>
    <p:sldId id="357" r:id="rId24"/>
    <p:sldId id="330" r:id="rId25"/>
    <p:sldId id="358" r:id="rId26"/>
    <p:sldId id="334" r:id="rId27"/>
    <p:sldId id="343" r:id="rId28"/>
    <p:sldId id="359" r:id="rId29"/>
    <p:sldId id="360" r:id="rId30"/>
    <p:sldId id="271" r:id="rId31"/>
  </p:sldIdLst>
  <p:sldSz cx="9144000" cy="6858000" type="screen4x3"/>
  <p:notesSz cx="6858000" cy="9144000"/>
  <p:custDataLst>
    <p:tags r:id="rId3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81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34" y="108"/>
      </p:cViewPr>
      <p:guideLst>
        <p:guide orient="horz" pos="2160"/>
        <p:guide pos="2880"/>
      </p:guideLst>
    </p:cSldViewPr>
  </p:slideViewPr>
  <p:notesTextViewPr>
    <p:cViewPr>
      <p:scale>
        <a:sx n="100" d="100"/>
        <a:sy n="100" d="100"/>
      </p:scale>
      <p:origin x="0" y="0"/>
    </p:cViewPr>
  </p:notesTextViewPr>
  <p:sorterViewPr>
    <p:cViewPr>
      <p:scale>
        <a:sx n="40" d="100"/>
        <a:sy n="40" d="100"/>
      </p:scale>
      <p:origin x="0" y="0"/>
    </p:cViewPr>
  </p:sorterViewPr>
  <p:notesViewPr>
    <p:cSldViewPr>
      <p:cViewPr varScale="1">
        <p:scale>
          <a:sx n="60" d="100"/>
          <a:sy n="60" d="100"/>
        </p:scale>
        <p:origin x="-2538"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56A48D6-27DF-40F8-9E36-93E69EB79CCE}" type="datetimeFigureOut">
              <a:rPr lang="en-US" smtClean="0"/>
              <a:t>7/16/2014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15FF181-7170-4B7B-9998-44AC7BADDB97}" type="slidenum">
              <a:rPr lang="en-US" smtClean="0"/>
              <a:t>‹#›</a:t>
            </a:fld>
            <a:endParaRPr lang="en-US"/>
          </a:p>
        </p:txBody>
      </p:sp>
    </p:spTree>
    <p:extLst>
      <p:ext uri="{BB962C8B-B14F-4D97-AF65-F5344CB8AC3E}">
        <p14:creationId xmlns:p14="http://schemas.microsoft.com/office/powerpoint/2010/main" val="10781188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0B18F0-954F-474E-800A-853E660819CA}" type="datetimeFigureOut">
              <a:rPr lang="en-US" smtClean="0"/>
              <a:pPr/>
              <a:t>7/16/2014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787BEF0-F076-4906-A921-C330E6E308E9}" type="slidenum">
              <a:rPr lang="en-US" smtClean="0"/>
              <a:pPr/>
              <a:t>‹#›</a:t>
            </a:fld>
            <a:endParaRPr lang="en-US"/>
          </a:p>
        </p:txBody>
      </p:sp>
    </p:spTree>
    <p:extLst>
      <p:ext uri="{BB962C8B-B14F-4D97-AF65-F5344CB8AC3E}">
        <p14:creationId xmlns:p14="http://schemas.microsoft.com/office/powerpoint/2010/main" val="21332993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smtClean="0"/>
              <a:t>CS1100</a:t>
            </a:r>
            <a:endParaRPr lang="en-US"/>
          </a:p>
        </p:txBody>
      </p:sp>
      <p:sp>
        <p:nvSpPr>
          <p:cNvPr id="5" name="Footer Placeholder 4"/>
          <p:cNvSpPr>
            <a:spLocks noGrp="1"/>
          </p:cNvSpPr>
          <p:nvPr>
            <p:ph type="ftr" sz="quarter" idx="11"/>
          </p:nvPr>
        </p:nvSpPr>
        <p:spPr/>
        <p:txBody>
          <a:bodyPr/>
          <a:lstStyle/>
          <a:p>
            <a:r>
              <a:rPr lang="en-US" smtClean="0"/>
              <a:t>Lookup and Error Processing</a:t>
            </a:r>
            <a:endParaRPr lang="en-US"/>
          </a:p>
        </p:txBody>
      </p:sp>
      <p:sp>
        <p:nvSpPr>
          <p:cNvPr id="6" name="Slide Number Placeholder 5"/>
          <p:cNvSpPr>
            <a:spLocks noGrp="1"/>
          </p:cNvSpPr>
          <p:nvPr>
            <p:ph type="sldNum" sz="quarter" idx="12"/>
          </p:nvPr>
        </p:nvSpPr>
        <p:spPr/>
        <p:txBody>
          <a:bodyPr/>
          <a:lstStyle/>
          <a:p>
            <a:fld id="{C0F4FBFA-1248-4AAF-9253-30F12188577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CS1100</a:t>
            </a:r>
            <a:endParaRPr lang="en-US"/>
          </a:p>
        </p:txBody>
      </p:sp>
      <p:sp>
        <p:nvSpPr>
          <p:cNvPr id="5" name="Footer Placeholder 4"/>
          <p:cNvSpPr>
            <a:spLocks noGrp="1"/>
          </p:cNvSpPr>
          <p:nvPr>
            <p:ph type="ftr" sz="quarter" idx="11"/>
          </p:nvPr>
        </p:nvSpPr>
        <p:spPr/>
        <p:txBody>
          <a:bodyPr/>
          <a:lstStyle/>
          <a:p>
            <a:r>
              <a:rPr lang="en-US" smtClean="0"/>
              <a:t>Lookup and Error Processing</a:t>
            </a:r>
            <a:endParaRPr lang="en-US"/>
          </a:p>
        </p:txBody>
      </p:sp>
      <p:sp>
        <p:nvSpPr>
          <p:cNvPr id="6" name="Slide Number Placeholder 5"/>
          <p:cNvSpPr>
            <a:spLocks noGrp="1"/>
          </p:cNvSpPr>
          <p:nvPr>
            <p:ph type="sldNum" sz="quarter" idx="12"/>
          </p:nvPr>
        </p:nvSpPr>
        <p:spPr/>
        <p:txBody>
          <a:bodyPr/>
          <a:lstStyle/>
          <a:p>
            <a:fld id="{C0F4FBFA-1248-4AAF-9253-30F12188577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CS1100</a:t>
            </a:r>
            <a:endParaRPr lang="en-US"/>
          </a:p>
        </p:txBody>
      </p:sp>
      <p:sp>
        <p:nvSpPr>
          <p:cNvPr id="5" name="Footer Placeholder 4"/>
          <p:cNvSpPr>
            <a:spLocks noGrp="1"/>
          </p:cNvSpPr>
          <p:nvPr>
            <p:ph type="ftr" sz="quarter" idx="11"/>
          </p:nvPr>
        </p:nvSpPr>
        <p:spPr/>
        <p:txBody>
          <a:bodyPr/>
          <a:lstStyle/>
          <a:p>
            <a:r>
              <a:rPr lang="en-US" smtClean="0"/>
              <a:t>Lookup and Error Processing</a:t>
            </a:r>
            <a:endParaRPr lang="en-US"/>
          </a:p>
        </p:txBody>
      </p:sp>
      <p:sp>
        <p:nvSpPr>
          <p:cNvPr id="6" name="Slide Number Placeholder 5"/>
          <p:cNvSpPr>
            <a:spLocks noGrp="1"/>
          </p:cNvSpPr>
          <p:nvPr>
            <p:ph type="sldNum" sz="quarter" idx="12"/>
          </p:nvPr>
        </p:nvSpPr>
        <p:spPr/>
        <p:txBody>
          <a:bodyPr/>
          <a:lstStyle/>
          <a:p>
            <a:fld id="{C0F4FBFA-1248-4AAF-9253-30F12188577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CS1100</a:t>
            </a:r>
            <a:endParaRPr lang="en-US"/>
          </a:p>
        </p:txBody>
      </p:sp>
      <p:sp>
        <p:nvSpPr>
          <p:cNvPr id="5" name="Footer Placeholder 4"/>
          <p:cNvSpPr>
            <a:spLocks noGrp="1"/>
          </p:cNvSpPr>
          <p:nvPr>
            <p:ph type="ftr" sz="quarter" idx="11"/>
          </p:nvPr>
        </p:nvSpPr>
        <p:spPr/>
        <p:txBody>
          <a:bodyPr/>
          <a:lstStyle/>
          <a:p>
            <a:r>
              <a:rPr lang="en-US" smtClean="0"/>
              <a:t>Lookup and Error Processing</a:t>
            </a:r>
            <a:endParaRPr lang="en-US"/>
          </a:p>
        </p:txBody>
      </p:sp>
      <p:sp>
        <p:nvSpPr>
          <p:cNvPr id="6" name="Slide Number Placeholder 5"/>
          <p:cNvSpPr>
            <a:spLocks noGrp="1"/>
          </p:cNvSpPr>
          <p:nvPr>
            <p:ph type="sldNum" sz="quarter" idx="12"/>
          </p:nvPr>
        </p:nvSpPr>
        <p:spPr/>
        <p:txBody>
          <a:bodyPr/>
          <a:lstStyle/>
          <a:p>
            <a:fld id="{C0F4FBFA-1248-4AAF-9253-30F12188577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CS1100</a:t>
            </a:r>
            <a:endParaRPr lang="en-US"/>
          </a:p>
        </p:txBody>
      </p:sp>
      <p:sp>
        <p:nvSpPr>
          <p:cNvPr id="5" name="Footer Placeholder 4"/>
          <p:cNvSpPr>
            <a:spLocks noGrp="1"/>
          </p:cNvSpPr>
          <p:nvPr>
            <p:ph type="ftr" sz="quarter" idx="11"/>
          </p:nvPr>
        </p:nvSpPr>
        <p:spPr/>
        <p:txBody>
          <a:bodyPr/>
          <a:lstStyle/>
          <a:p>
            <a:r>
              <a:rPr lang="en-US" smtClean="0"/>
              <a:t>Lookup and Error Processing</a:t>
            </a:r>
            <a:endParaRPr lang="en-US"/>
          </a:p>
        </p:txBody>
      </p:sp>
      <p:sp>
        <p:nvSpPr>
          <p:cNvPr id="6" name="Slide Number Placeholder 5"/>
          <p:cNvSpPr>
            <a:spLocks noGrp="1"/>
          </p:cNvSpPr>
          <p:nvPr>
            <p:ph type="sldNum" sz="quarter" idx="12"/>
          </p:nvPr>
        </p:nvSpPr>
        <p:spPr/>
        <p:txBody>
          <a:bodyPr/>
          <a:lstStyle/>
          <a:p>
            <a:fld id="{C0F4FBFA-1248-4AAF-9253-30F12188577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CS1100</a:t>
            </a:r>
            <a:endParaRPr lang="en-US"/>
          </a:p>
        </p:txBody>
      </p:sp>
      <p:sp>
        <p:nvSpPr>
          <p:cNvPr id="6" name="Footer Placeholder 5"/>
          <p:cNvSpPr>
            <a:spLocks noGrp="1"/>
          </p:cNvSpPr>
          <p:nvPr>
            <p:ph type="ftr" sz="quarter" idx="11"/>
          </p:nvPr>
        </p:nvSpPr>
        <p:spPr/>
        <p:txBody>
          <a:bodyPr/>
          <a:lstStyle/>
          <a:p>
            <a:r>
              <a:rPr lang="en-US" smtClean="0"/>
              <a:t>Lookup and Error Processing</a:t>
            </a:r>
            <a:endParaRPr lang="en-US"/>
          </a:p>
        </p:txBody>
      </p:sp>
      <p:sp>
        <p:nvSpPr>
          <p:cNvPr id="7" name="Slide Number Placeholder 6"/>
          <p:cNvSpPr>
            <a:spLocks noGrp="1"/>
          </p:cNvSpPr>
          <p:nvPr>
            <p:ph type="sldNum" sz="quarter" idx="12"/>
          </p:nvPr>
        </p:nvSpPr>
        <p:spPr/>
        <p:txBody>
          <a:bodyPr/>
          <a:lstStyle/>
          <a:p>
            <a:fld id="{C0F4FBFA-1248-4AAF-9253-30F12188577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CS1100</a:t>
            </a:r>
            <a:endParaRPr lang="en-US"/>
          </a:p>
        </p:txBody>
      </p:sp>
      <p:sp>
        <p:nvSpPr>
          <p:cNvPr id="8" name="Footer Placeholder 7"/>
          <p:cNvSpPr>
            <a:spLocks noGrp="1"/>
          </p:cNvSpPr>
          <p:nvPr>
            <p:ph type="ftr" sz="quarter" idx="11"/>
          </p:nvPr>
        </p:nvSpPr>
        <p:spPr/>
        <p:txBody>
          <a:bodyPr/>
          <a:lstStyle/>
          <a:p>
            <a:r>
              <a:rPr lang="en-US" smtClean="0"/>
              <a:t>Lookup and Error Processing</a:t>
            </a:r>
            <a:endParaRPr lang="en-US"/>
          </a:p>
        </p:txBody>
      </p:sp>
      <p:sp>
        <p:nvSpPr>
          <p:cNvPr id="9" name="Slide Number Placeholder 8"/>
          <p:cNvSpPr>
            <a:spLocks noGrp="1"/>
          </p:cNvSpPr>
          <p:nvPr>
            <p:ph type="sldNum" sz="quarter" idx="12"/>
          </p:nvPr>
        </p:nvSpPr>
        <p:spPr/>
        <p:txBody>
          <a:bodyPr/>
          <a:lstStyle/>
          <a:p>
            <a:fld id="{C0F4FBFA-1248-4AAF-9253-30F12188577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CS1100</a:t>
            </a:r>
            <a:endParaRPr lang="en-US"/>
          </a:p>
        </p:txBody>
      </p:sp>
      <p:sp>
        <p:nvSpPr>
          <p:cNvPr id="4" name="Footer Placeholder 3"/>
          <p:cNvSpPr>
            <a:spLocks noGrp="1"/>
          </p:cNvSpPr>
          <p:nvPr>
            <p:ph type="ftr" sz="quarter" idx="11"/>
          </p:nvPr>
        </p:nvSpPr>
        <p:spPr/>
        <p:txBody>
          <a:bodyPr/>
          <a:lstStyle/>
          <a:p>
            <a:r>
              <a:rPr lang="en-US" smtClean="0"/>
              <a:t>Lookup and Error Processing</a:t>
            </a:r>
            <a:endParaRPr lang="en-US"/>
          </a:p>
        </p:txBody>
      </p:sp>
      <p:sp>
        <p:nvSpPr>
          <p:cNvPr id="5" name="Slide Number Placeholder 4"/>
          <p:cNvSpPr>
            <a:spLocks noGrp="1"/>
          </p:cNvSpPr>
          <p:nvPr>
            <p:ph type="sldNum" sz="quarter" idx="12"/>
          </p:nvPr>
        </p:nvSpPr>
        <p:spPr/>
        <p:txBody>
          <a:bodyPr/>
          <a:lstStyle/>
          <a:p>
            <a:fld id="{C0F4FBFA-1248-4AAF-9253-30F12188577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CS1100</a:t>
            </a:r>
            <a:endParaRPr lang="en-US"/>
          </a:p>
        </p:txBody>
      </p:sp>
      <p:sp>
        <p:nvSpPr>
          <p:cNvPr id="3" name="Footer Placeholder 2"/>
          <p:cNvSpPr>
            <a:spLocks noGrp="1"/>
          </p:cNvSpPr>
          <p:nvPr>
            <p:ph type="ftr" sz="quarter" idx="11"/>
          </p:nvPr>
        </p:nvSpPr>
        <p:spPr/>
        <p:txBody>
          <a:bodyPr/>
          <a:lstStyle/>
          <a:p>
            <a:r>
              <a:rPr lang="en-US" smtClean="0"/>
              <a:t>Lookup and Error Processing</a:t>
            </a:r>
            <a:endParaRPr lang="en-US"/>
          </a:p>
        </p:txBody>
      </p:sp>
      <p:sp>
        <p:nvSpPr>
          <p:cNvPr id="4" name="Slide Number Placeholder 3"/>
          <p:cNvSpPr>
            <a:spLocks noGrp="1"/>
          </p:cNvSpPr>
          <p:nvPr>
            <p:ph type="sldNum" sz="quarter" idx="12"/>
          </p:nvPr>
        </p:nvSpPr>
        <p:spPr/>
        <p:txBody>
          <a:bodyPr/>
          <a:lstStyle/>
          <a:p>
            <a:fld id="{C0F4FBFA-1248-4AAF-9253-30F12188577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CS1100</a:t>
            </a:r>
            <a:endParaRPr lang="en-US"/>
          </a:p>
        </p:txBody>
      </p:sp>
      <p:sp>
        <p:nvSpPr>
          <p:cNvPr id="6" name="Footer Placeholder 5"/>
          <p:cNvSpPr>
            <a:spLocks noGrp="1"/>
          </p:cNvSpPr>
          <p:nvPr>
            <p:ph type="ftr" sz="quarter" idx="11"/>
          </p:nvPr>
        </p:nvSpPr>
        <p:spPr/>
        <p:txBody>
          <a:bodyPr/>
          <a:lstStyle/>
          <a:p>
            <a:r>
              <a:rPr lang="en-US" smtClean="0"/>
              <a:t>Lookup and Error Processing</a:t>
            </a:r>
            <a:endParaRPr lang="en-US"/>
          </a:p>
        </p:txBody>
      </p:sp>
      <p:sp>
        <p:nvSpPr>
          <p:cNvPr id="7" name="Slide Number Placeholder 6"/>
          <p:cNvSpPr>
            <a:spLocks noGrp="1"/>
          </p:cNvSpPr>
          <p:nvPr>
            <p:ph type="sldNum" sz="quarter" idx="12"/>
          </p:nvPr>
        </p:nvSpPr>
        <p:spPr/>
        <p:txBody>
          <a:bodyPr/>
          <a:lstStyle/>
          <a:p>
            <a:fld id="{C0F4FBFA-1248-4AAF-9253-30F12188577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CS1100</a:t>
            </a:r>
            <a:endParaRPr lang="en-US"/>
          </a:p>
        </p:txBody>
      </p:sp>
      <p:sp>
        <p:nvSpPr>
          <p:cNvPr id="6" name="Footer Placeholder 5"/>
          <p:cNvSpPr>
            <a:spLocks noGrp="1"/>
          </p:cNvSpPr>
          <p:nvPr>
            <p:ph type="ftr" sz="quarter" idx="11"/>
          </p:nvPr>
        </p:nvSpPr>
        <p:spPr/>
        <p:txBody>
          <a:bodyPr/>
          <a:lstStyle/>
          <a:p>
            <a:r>
              <a:rPr lang="en-US" smtClean="0"/>
              <a:t>Lookup and Error Processing</a:t>
            </a:r>
            <a:endParaRPr lang="en-US"/>
          </a:p>
        </p:txBody>
      </p:sp>
      <p:sp>
        <p:nvSpPr>
          <p:cNvPr id="7" name="Slide Number Placeholder 6"/>
          <p:cNvSpPr>
            <a:spLocks noGrp="1"/>
          </p:cNvSpPr>
          <p:nvPr>
            <p:ph type="sldNum" sz="quarter" idx="12"/>
          </p:nvPr>
        </p:nvSpPr>
        <p:spPr/>
        <p:txBody>
          <a:bodyPr/>
          <a:lstStyle/>
          <a:p>
            <a:fld id="{C0F4FBFA-1248-4AAF-9253-30F12188577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553200"/>
            <a:ext cx="2133600" cy="282571"/>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CS1100</a:t>
            </a:r>
            <a:endParaRPr lang="en-US"/>
          </a:p>
        </p:txBody>
      </p:sp>
      <p:sp>
        <p:nvSpPr>
          <p:cNvPr id="5" name="Footer Placeholder 4"/>
          <p:cNvSpPr>
            <a:spLocks noGrp="1"/>
          </p:cNvSpPr>
          <p:nvPr>
            <p:ph type="ftr" sz="quarter" idx="3"/>
          </p:nvPr>
        </p:nvSpPr>
        <p:spPr>
          <a:xfrm>
            <a:off x="3124200" y="6553200"/>
            <a:ext cx="2895600" cy="282571"/>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Lookup and Error Processing</a:t>
            </a:r>
            <a:endParaRPr lang="en-US"/>
          </a:p>
        </p:txBody>
      </p:sp>
      <p:sp>
        <p:nvSpPr>
          <p:cNvPr id="6" name="Slide Number Placeholder 5"/>
          <p:cNvSpPr>
            <a:spLocks noGrp="1"/>
          </p:cNvSpPr>
          <p:nvPr>
            <p:ph type="sldNum" sz="quarter" idx="4"/>
          </p:nvPr>
        </p:nvSpPr>
        <p:spPr>
          <a:xfrm>
            <a:off x="6553200" y="6553200"/>
            <a:ext cx="685800" cy="282571"/>
          </a:xfrm>
          <a:prstGeom prst="rect">
            <a:avLst/>
          </a:prstGeom>
        </p:spPr>
        <p:txBody>
          <a:bodyPr vert="horz" lIns="91440" tIns="45720" rIns="91440" bIns="45720" rtlCol="0" anchor="ctr"/>
          <a:lstStyle>
            <a:lvl1pPr algn="r">
              <a:defRPr sz="1200">
                <a:solidFill>
                  <a:schemeClr val="tx1">
                    <a:tint val="75000"/>
                  </a:schemeClr>
                </a:solidFill>
              </a:defRPr>
            </a:lvl1pPr>
          </a:lstStyle>
          <a:p>
            <a:fld id="{C0F4FBFA-1248-4AAF-9253-30F121885773}" type="slidenum">
              <a:rPr lang="en-US" smtClean="0"/>
              <a:pPr/>
              <a:t>‹#›</a:t>
            </a:fld>
            <a:endParaRPr lang="en-US"/>
          </a:p>
        </p:txBody>
      </p:sp>
      <p:pic>
        <p:nvPicPr>
          <p:cNvPr id="7" name="Picture 6" descr="NEU CCIS Logo.JPG"/>
          <p:cNvPicPr>
            <a:picLocks noChangeAspect="1"/>
          </p:cNvPicPr>
          <p:nvPr userDrawn="1"/>
        </p:nvPicPr>
        <p:blipFill>
          <a:blip r:embed="rId13" cstate="print">
            <a:extLst>
              <a:ext uri="{BEBA8EAE-BF5A-486C-A8C5-ECC9F3942E4B}">
                <a14:imgProps xmlns:a14="http://schemas.microsoft.com/office/drawing/2010/main">
                  <a14:imgLayer r:embed="rId14">
                    <a14:imgEffect>
                      <a14:brightnessContrast bright="20000" contrast="-40000"/>
                    </a14:imgEffect>
                  </a14:imgLayer>
                </a14:imgProps>
              </a:ext>
            </a:extLst>
          </a:blip>
          <a:stretch>
            <a:fillRect/>
          </a:stretch>
        </p:blipFill>
        <p:spPr>
          <a:xfrm>
            <a:off x="7456720" y="6607957"/>
            <a:ext cx="1524000" cy="209222"/>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 Id="rId4" Type="http://schemas.openxmlformats.org/officeDocument/2006/relationships/image" Target="../media/image19.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722313" y="4406900"/>
            <a:ext cx="7772400" cy="1841500"/>
          </a:xfrm>
        </p:spPr>
        <p:txBody>
          <a:bodyPr>
            <a:normAutofit fontScale="90000"/>
          </a:bodyPr>
          <a:lstStyle/>
          <a:p>
            <a:pPr lvl="0">
              <a:spcBef>
                <a:spcPct val="20000"/>
              </a:spcBef>
            </a:pPr>
            <a:r>
              <a:rPr lang="en-US" dirty="0" smtClean="0"/>
              <a:t>Pivot tables and charts</a:t>
            </a:r>
            <a:br>
              <a:rPr lang="en-US" dirty="0" smtClean="0"/>
            </a:br>
            <a:r>
              <a:rPr lang="en-US" dirty="0" smtClean="0"/>
              <a:t/>
            </a:r>
            <a:br>
              <a:rPr lang="en-US" dirty="0" smtClean="0"/>
            </a:br>
            <a:r>
              <a:rPr lang="en-US" sz="1700" b="0" i="1" cap="none" dirty="0">
                <a:solidFill>
                  <a:srgbClr val="C0504D">
                    <a:lumMod val="75000"/>
                  </a:srgbClr>
                </a:solidFill>
                <a:ea typeface="+mn-ea"/>
                <a:cs typeface="+mn-cs"/>
              </a:rPr>
              <a:t/>
            </a:r>
            <a:br>
              <a:rPr lang="en-US" sz="1700" b="0" i="1" cap="none" dirty="0">
                <a:solidFill>
                  <a:srgbClr val="C0504D">
                    <a:lumMod val="75000"/>
                  </a:srgbClr>
                </a:solidFill>
                <a:ea typeface="+mn-ea"/>
                <a:cs typeface="+mn-cs"/>
              </a:rPr>
            </a:br>
            <a:endParaRPr lang="en-US" i="1" dirty="0"/>
          </a:p>
        </p:txBody>
      </p:sp>
      <p:sp>
        <p:nvSpPr>
          <p:cNvPr id="8" name="Text Placeholder 7"/>
          <p:cNvSpPr>
            <a:spLocks noGrp="1"/>
          </p:cNvSpPr>
          <p:nvPr>
            <p:ph type="body" idx="1"/>
          </p:nvPr>
        </p:nvSpPr>
        <p:spPr/>
        <p:txBody>
          <a:bodyPr/>
          <a:lstStyle/>
          <a:p>
            <a:r>
              <a:rPr lang="en-US" dirty="0" smtClean="0"/>
              <a:t>CS1100 Computer Science and its Applications</a:t>
            </a:r>
            <a:endParaRPr lang="en-US" dirty="0"/>
          </a:p>
        </p:txBody>
      </p:sp>
      <p:sp>
        <p:nvSpPr>
          <p:cNvPr id="4" name="Date Placeholder 3"/>
          <p:cNvSpPr>
            <a:spLocks noGrp="1"/>
          </p:cNvSpPr>
          <p:nvPr>
            <p:ph type="dt" sz="half" idx="10"/>
          </p:nvPr>
        </p:nvSpPr>
        <p:spPr/>
        <p:txBody>
          <a:bodyPr/>
          <a:lstStyle/>
          <a:p>
            <a:r>
              <a:rPr lang="en-US" smtClean="0"/>
              <a:t>CS1100</a:t>
            </a:r>
            <a:endParaRPr lang="en-US"/>
          </a:p>
        </p:txBody>
      </p:sp>
      <p:sp>
        <p:nvSpPr>
          <p:cNvPr id="5" name="Footer Placeholder 4"/>
          <p:cNvSpPr>
            <a:spLocks noGrp="1"/>
          </p:cNvSpPr>
          <p:nvPr>
            <p:ph type="ftr" sz="quarter" idx="11"/>
          </p:nvPr>
        </p:nvSpPr>
        <p:spPr/>
        <p:txBody>
          <a:bodyPr/>
          <a:lstStyle/>
          <a:p>
            <a:r>
              <a:rPr lang="en-US" dirty="0" smtClean="0"/>
              <a:t>Pivot tables and charts</a:t>
            </a:r>
            <a:endParaRPr lang="en-US" dirty="0"/>
          </a:p>
        </p:txBody>
      </p:sp>
      <p:sp>
        <p:nvSpPr>
          <p:cNvPr id="6" name="Slide Number Placeholder 5"/>
          <p:cNvSpPr>
            <a:spLocks noGrp="1"/>
          </p:cNvSpPr>
          <p:nvPr>
            <p:ph type="sldNum" sz="quarter" idx="12"/>
          </p:nvPr>
        </p:nvSpPr>
        <p:spPr/>
        <p:txBody>
          <a:bodyPr/>
          <a:lstStyle/>
          <a:p>
            <a:fld id="{C0F4FBFA-1248-4AAF-9253-30F121885773}" type="slidenum">
              <a:rPr lang="en-US" smtClean="0"/>
              <a:pPr/>
              <a:t>1</a:t>
            </a:fld>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066800"/>
            <a:ext cx="67056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519521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CS1100</a:t>
            </a:r>
            <a:endParaRPr lang="en-US"/>
          </a:p>
        </p:txBody>
      </p:sp>
      <p:sp>
        <p:nvSpPr>
          <p:cNvPr id="5" name="Footer Placeholder 4"/>
          <p:cNvSpPr>
            <a:spLocks noGrp="1"/>
          </p:cNvSpPr>
          <p:nvPr>
            <p:ph type="ftr" sz="quarter" idx="11"/>
          </p:nvPr>
        </p:nvSpPr>
        <p:spPr/>
        <p:txBody>
          <a:bodyPr/>
          <a:lstStyle/>
          <a:p>
            <a:r>
              <a:rPr lang="en-US" dirty="0"/>
              <a:t>Pivot tables and charts</a:t>
            </a:r>
          </a:p>
        </p:txBody>
      </p:sp>
      <p:sp>
        <p:nvSpPr>
          <p:cNvPr id="6" name="Slide Number Placeholder 5"/>
          <p:cNvSpPr>
            <a:spLocks noGrp="1"/>
          </p:cNvSpPr>
          <p:nvPr>
            <p:ph type="sldNum" sz="quarter" idx="12"/>
          </p:nvPr>
        </p:nvSpPr>
        <p:spPr/>
        <p:txBody>
          <a:bodyPr/>
          <a:lstStyle/>
          <a:p>
            <a:fld id="{C0F4FBFA-1248-4AAF-9253-30F121885773}" type="slidenum">
              <a:rPr lang="en-US" smtClean="0"/>
              <a:pPr/>
              <a:t>10</a:t>
            </a:fld>
            <a:endParaRPr lang="en-US"/>
          </a:p>
        </p:txBody>
      </p:sp>
      <p:sp>
        <p:nvSpPr>
          <p:cNvPr id="9" name="Right Arrow 8"/>
          <p:cNvSpPr/>
          <p:nvPr/>
        </p:nvSpPr>
        <p:spPr>
          <a:xfrm>
            <a:off x="3048000" y="2743200"/>
            <a:ext cx="914400" cy="762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2"/>
          <a:stretch>
            <a:fillRect/>
          </a:stretch>
        </p:blipFill>
        <p:spPr>
          <a:xfrm>
            <a:off x="457200" y="557212"/>
            <a:ext cx="2466975" cy="5133975"/>
          </a:xfrm>
          <a:prstGeom prst="rect">
            <a:avLst/>
          </a:prstGeom>
        </p:spPr>
      </p:pic>
      <p:pic>
        <p:nvPicPr>
          <p:cNvPr id="3" name="Picture 2"/>
          <p:cNvPicPr>
            <a:picLocks noChangeAspect="1"/>
          </p:cNvPicPr>
          <p:nvPr/>
        </p:nvPicPr>
        <p:blipFill>
          <a:blip r:embed="rId3"/>
          <a:stretch>
            <a:fillRect/>
          </a:stretch>
        </p:blipFill>
        <p:spPr>
          <a:xfrm>
            <a:off x="4148137" y="2505074"/>
            <a:ext cx="4810125" cy="1238250"/>
          </a:xfrm>
          <a:prstGeom prst="rect">
            <a:avLst/>
          </a:prstGeom>
        </p:spPr>
      </p:pic>
    </p:spTree>
    <p:extLst>
      <p:ext uri="{BB962C8B-B14F-4D97-AF65-F5344CB8AC3E}">
        <p14:creationId xmlns:p14="http://schemas.microsoft.com/office/powerpoint/2010/main" val="22900547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p:cNvPicPr>
          <p:nvPr/>
        </p:nvPicPr>
        <p:blipFill>
          <a:blip r:embed="rId2"/>
          <a:stretch>
            <a:fillRect/>
          </a:stretch>
        </p:blipFill>
        <p:spPr>
          <a:xfrm>
            <a:off x="4007086" y="221212"/>
            <a:ext cx="1619250" cy="1114425"/>
          </a:xfrm>
          <a:prstGeom prst="rect">
            <a:avLst/>
          </a:prstGeom>
        </p:spPr>
      </p:pic>
      <p:pic>
        <p:nvPicPr>
          <p:cNvPr id="3" name="Picture 2"/>
          <p:cNvPicPr>
            <a:picLocks noChangeAspect="1"/>
          </p:cNvPicPr>
          <p:nvPr/>
        </p:nvPicPr>
        <p:blipFill>
          <a:blip r:embed="rId3"/>
          <a:stretch>
            <a:fillRect/>
          </a:stretch>
        </p:blipFill>
        <p:spPr>
          <a:xfrm>
            <a:off x="558817" y="857249"/>
            <a:ext cx="2505075" cy="5086350"/>
          </a:xfrm>
          <a:prstGeom prst="rect">
            <a:avLst/>
          </a:prstGeom>
        </p:spPr>
      </p:pic>
      <p:pic>
        <p:nvPicPr>
          <p:cNvPr id="8" name="Picture 7"/>
          <p:cNvPicPr>
            <a:picLocks noChangeAspect="1"/>
          </p:cNvPicPr>
          <p:nvPr/>
        </p:nvPicPr>
        <p:blipFill>
          <a:blip r:embed="rId4"/>
          <a:stretch>
            <a:fillRect/>
          </a:stretch>
        </p:blipFill>
        <p:spPr>
          <a:xfrm>
            <a:off x="4375085" y="1628775"/>
            <a:ext cx="4772025" cy="4048125"/>
          </a:xfrm>
          <a:prstGeom prst="rect">
            <a:avLst/>
          </a:prstGeom>
        </p:spPr>
      </p:pic>
      <p:sp>
        <p:nvSpPr>
          <p:cNvPr id="4" name="Date Placeholder 3"/>
          <p:cNvSpPr>
            <a:spLocks noGrp="1"/>
          </p:cNvSpPr>
          <p:nvPr>
            <p:ph type="dt" sz="half" idx="10"/>
          </p:nvPr>
        </p:nvSpPr>
        <p:spPr/>
        <p:txBody>
          <a:bodyPr/>
          <a:lstStyle/>
          <a:p>
            <a:r>
              <a:rPr lang="en-US" smtClean="0"/>
              <a:t>CS1100</a:t>
            </a:r>
            <a:endParaRPr lang="en-US"/>
          </a:p>
        </p:txBody>
      </p:sp>
      <p:sp>
        <p:nvSpPr>
          <p:cNvPr id="5" name="Footer Placeholder 4"/>
          <p:cNvSpPr>
            <a:spLocks noGrp="1"/>
          </p:cNvSpPr>
          <p:nvPr>
            <p:ph type="ftr" sz="quarter" idx="11"/>
          </p:nvPr>
        </p:nvSpPr>
        <p:spPr/>
        <p:txBody>
          <a:bodyPr/>
          <a:lstStyle/>
          <a:p>
            <a:r>
              <a:rPr lang="en-US" dirty="0"/>
              <a:t>Pivot tables and charts</a:t>
            </a:r>
          </a:p>
        </p:txBody>
      </p:sp>
      <p:sp>
        <p:nvSpPr>
          <p:cNvPr id="6" name="Slide Number Placeholder 5"/>
          <p:cNvSpPr>
            <a:spLocks noGrp="1"/>
          </p:cNvSpPr>
          <p:nvPr>
            <p:ph type="sldNum" sz="quarter" idx="12"/>
          </p:nvPr>
        </p:nvSpPr>
        <p:spPr/>
        <p:txBody>
          <a:bodyPr/>
          <a:lstStyle/>
          <a:p>
            <a:fld id="{C0F4FBFA-1248-4AAF-9253-30F121885773}" type="slidenum">
              <a:rPr lang="en-US" smtClean="0"/>
              <a:pPr/>
              <a:t>11</a:t>
            </a:fld>
            <a:endParaRPr lang="en-US"/>
          </a:p>
        </p:txBody>
      </p:sp>
      <p:sp>
        <p:nvSpPr>
          <p:cNvPr id="9" name="Right Arrow 8"/>
          <p:cNvSpPr/>
          <p:nvPr/>
        </p:nvSpPr>
        <p:spPr>
          <a:xfrm>
            <a:off x="3048000" y="2743200"/>
            <a:ext cx="1371600" cy="762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Line Callout 1 1"/>
          <p:cNvSpPr/>
          <p:nvPr/>
        </p:nvSpPr>
        <p:spPr>
          <a:xfrm>
            <a:off x="3009900" y="5410199"/>
            <a:ext cx="1447800" cy="1066801"/>
          </a:xfrm>
          <a:prstGeom prst="borderCallout1">
            <a:avLst>
              <a:gd name="adj1" fmla="val 23309"/>
              <a:gd name="adj2" fmla="val -1614"/>
              <a:gd name="adj3" fmla="val -36604"/>
              <a:gd name="adj4" fmla="val -1183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Click the down arrow to change field settings and formatting</a:t>
            </a:r>
            <a:endParaRPr lang="en-US" sz="1400" dirty="0"/>
          </a:p>
        </p:txBody>
      </p:sp>
      <p:sp>
        <p:nvSpPr>
          <p:cNvPr id="11" name="Line Callout 1 10"/>
          <p:cNvSpPr/>
          <p:nvPr/>
        </p:nvSpPr>
        <p:spPr>
          <a:xfrm>
            <a:off x="6748462" y="176211"/>
            <a:ext cx="1709738" cy="1066801"/>
          </a:xfrm>
          <a:prstGeom prst="borderCallout1">
            <a:avLst>
              <a:gd name="adj1" fmla="val 23309"/>
              <a:gd name="adj2" fmla="val -1614"/>
              <a:gd name="adj3" fmla="val 41983"/>
              <a:gd name="adj4" fmla="val -7873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You can add subtotals, from the Design Tab under PivotTable Tools. </a:t>
            </a:r>
            <a:endParaRPr lang="en-US" sz="1400" dirty="0"/>
          </a:p>
        </p:txBody>
      </p:sp>
      <p:cxnSp>
        <p:nvCxnSpPr>
          <p:cNvPr id="7" name="Straight Arrow Connector 6"/>
          <p:cNvCxnSpPr>
            <a:stCxn id="11" idx="1"/>
          </p:cNvCxnSpPr>
          <p:nvPr/>
        </p:nvCxnSpPr>
        <p:spPr>
          <a:xfrm flipH="1">
            <a:off x="6927395" y="1243012"/>
            <a:ext cx="675936" cy="1728788"/>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sp>
        <p:nvSpPr>
          <p:cNvPr id="13" name="Line Callout 1 12"/>
          <p:cNvSpPr/>
          <p:nvPr/>
        </p:nvSpPr>
        <p:spPr>
          <a:xfrm>
            <a:off x="423862" y="3886200"/>
            <a:ext cx="1371600" cy="533400"/>
          </a:xfrm>
          <a:prstGeom prst="borderCallout1">
            <a:avLst>
              <a:gd name="adj1" fmla="val 94434"/>
              <a:gd name="adj2" fmla="val 48741"/>
              <a:gd name="adj3" fmla="val 189703"/>
              <a:gd name="adj4" fmla="val 49152"/>
            </a:avLst>
          </a:prstGeom>
          <a:ln>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Order Matters!</a:t>
            </a:r>
            <a:endParaRPr lang="en-US" sz="1400" dirty="0"/>
          </a:p>
        </p:txBody>
      </p:sp>
    </p:spTree>
    <p:extLst>
      <p:ext uri="{BB962C8B-B14F-4D97-AF65-F5344CB8AC3E}">
        <p14:creationId xmlns:p14="http://schemas.microsoft.com/office/powerpoint/2010/main" val="34583042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76200"/>
            <a:ext cx="8229600" cy="1143000"/>
          </a:xfrm>
        </p:spPr>
        <p:txBody>
          <a:bodyPr/>
          <a:lstStyle/>
          <a:p>
            <a:r>
              <a:rPr lang="en-US" dirty="0" smtClean="0"/>
              <a:t>Same data, different story</a:t>
            </a:r>
            <a:endParaRPr lang="en-US" dirty="0"/>
          </a:p>
        </p:txBody>
      </p:sp>
      <p:sp>
        <p:nvSpPr>
          <p:cNvPr id="8" name="Content Placeholder 7"/>
          <p:cNvSpPr>
            <a:spLocks noGrp="1"/>
          </p:cNvSpPr>
          <p:nvPr>
            <p:ph idx="1"/>
          </p:nvPr>
        </p:nvSpPr>
        <p:spPr>
          <a:xfrm>
            <a:off x="381000" y="838200"/>
            <a:ext cx="8229600" cy="1066800"/>
          </a:xfrm>
        </p:spPr>
        <p:txBody>
          <a:bodyPr>
            <a:normAutofit/>
          </a:bodyPr>
          <a:lstStyle/>
          <a:p>
            <a:r>
              <a:rPr lang="en-US" dirty="0" smtClean="0"/>
              <a:t>The data is the same, only the perspective is different</a:t>
            </a:r>
          </a:p>
          <a:p>
            <a:endParaRPr lang="en-US" dirty="0" smtClean="0"/>
          </a:p>
        </p:txBody>
      </p:sp>
      <p:sp>
        <p:nvSpPr>
          <p:cNvPr id="4" name="Date Placeholder 3"/>
          <p:cNvSpPr>
            <a:spLocks noGrp="1"/>
          </p:cNvSpPr>
          <p:nvPr>
            <p:ph type="dt" sz="half" idx="10"/>
          </p:nvPr>
        </p:nvSpPr>
        <p:spPr/>
        <p:txBody>
          <a:bodyPr/>
          <a:lstStyle/>
          <a:p>
            <a:r>
              <a:rPr lang="en-US" smtClean="0"/>
              <a:t>CS1100</a:t>
            </a:r>
            <a:endParaRPr lang="en-US"/>
          </a:p>
        </p:txBody>
      </p:sp>
      <p:sp>
        <p:nvSpPr>
          <p:cNvPr id="5" name="Footer Placeholder 4"/>
          <p:cNvSpPr>
            <a:spLocks noGrp="1"/>
          </p:cNvSpPr>
          <p:nvPr>
            <p:ph type="ftr" sz="quarter" idx="11"/>
          </p:nvPr>
        </p:nvSpPr>
        <p:spPr/>
        <p:txBody>
          <a:bodyPr/>
          <a:lstStyle/>
          <a:p>
            <a:r>
              <a:rPr lang="en-US" dirty="0"/>
              <a:t>Pivot tables and charts</a:t>
            </a:r>
          </a:p>
        </p:txBody>
      </p:sp>
      <p:sp>
        <p:nvSpPr>
          <p:cNvPr id="6" name="Slide Number Placeholder 5"/>
          <p:cNvSpPr>
            <a:spLocks noGrp="1"/>
          </p:cNvSpPr>
          <p:nvPr>
            <p:ph type="sldNum" sz="quarter" idx="12"/>
          </p:nvPr>
        </p:nvSpPr>
        <p:spPr/>
        <p:txBody>
          <a:bodyPr/>
          <a:lstStyle/>
          <a:p>
            <a:fld id="{C0F4FBFA-1248-4AAF-9253-30F121885773}" type="slidenum">
              <a:rPr lang="en-US" smtClean="0"/>
              <a:pPr/>
              <a:t>12</a:t>
            </a:fld>
            <a:endParaRPr lang="en-US"/>
          </a:p>
        </p:txBody>
      </p:sp>
      <p:pic>
        <p:nvPicPr>
          <p:cNvPr id="9" name="Picture 8"/>
          <p:cNvPicPr>
            <a:picLocks noChangeAspect="1"/>
          </p:cNvPicPr>
          <p:nvPr/>
        </p:nvPicPr>
        <p:blipFill>
          <a:blip r:embed="rId2"/>
          <a:stretch>
            <a:fillRect/>
          </a:stretch>
        </p:blipFill>
        <p:spPr>
          <a:xfrm>
            <a:off x="4375085" y="1628775"/>
            <a:ext cx="4772025" cy="4048125"/>
          </a:xfrm>
          <a:prstGeom prst="rect">
            <a:avLst/>
          </a:prstGeom>
        </p:spPr>
      </p:pic>
      <p:pic>
        <p:nvPicPr>
          <p:cNvPr id="10" name="Picture 9"/>
          <p:cNvPicPr>
            <a:picLocks noChangeAspect="1"/>
          </p:cNvPicPr>
          <p:nvPr/>
        </p:nvPicPr>
        <p:blipFill>
          <a:blip r:embed="rId3"/>
          <a:stretch>
            <a:fillRect/>
          </a:stretch>
        </p:blipFill>
        <p:spPr>
          <a:xfrm>
            <a:off x="1" y="2990850"/>
            <a:ext cx="4262511" cy="1097280"/>
          </a:xfrm>
          <a:prstGeom prst="rect">
            <a:avLst/>
          </a:prstGeom>
        </p:spPr>
      </p:pic>
    </p:spTree>
    <p:extLst>
      <p:ext uri="{BB962C8B-B14F-4D97-AF65-F5344CB8AC3E}">
        <p14:creationId xmlns:p14="http://schemas.microsoft.com/office/powerpoint/2010/main" val="37884128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79387" y="1115889"/>
            <a:ext cx="4572000" cy="4208422"/>
          </a:xfrm>
          <a:prstGeom prst="rect">
            <a:avLst/>
          </a:prstGeom>
        </p:spPr>
      </p:pic>
      <p:pic>
        <p:nvPicPr>
          <p:cNvPr id="2" name="Picture 1"/>
          <p:cNvPicPr>
            <a:picLocks noChangeAspect="1"/>
          </p:cNvPicPr>
          <p:nvPr/>
        </p:nvPicPr>
        <p:blipFill>
          <a:blip r:embed="rId3"/>
          <a:stretch>
            <a:fillRect/>
          </a:stretch>
        </p:blipFill>
        <p:spPr>
          <a:xfrm>
            <a:off x="4919723" y="1115890"/>
            <a:ext cx="4206240" cy="4143727"/>
          </a:xfrm>
          <a:prstGeom prst="rect">
            <a:avLst/>
          </a:prstGeom>
        </p:spPr>
      </p:pic>
      <p:sp>
        <p:nvSpPr>
          <p:cNvPr id="7" name="Title 6"/>
          <p:cNvSpPr>
            <a:spLocks noGrp="1"/>
          </p:cNvSpPr>
          <p:nvPr>
            <p:ph type="title"/>
          </p:nvPr>
        </p:nvSpPr>
        <p:spPr>
          <a:xfrm>
            <a:off x="457200" y="-76200"/>
            <a:ext cx="8229600" cy="1143000"/>
          </a:xfrm>
        </p:spPr>
        <p:txBody>
          <a:bodyPr/>
          <a:lstStyle/>
          <a:p>
            <a:r>
              <a:rPr lang="en-US" dirty="0" smtClean="0"/>
              <a:t>Add a Filter</a:t>
            </a:r>
            <a:endParaRPr lang="en-US" dirty="0"/>
          </a:p>
        </p:txBody>
      </p:sp>
      <p:sp>
        <p:nvSpPr>
          <p:cNvPr id="4" name="Date Placeholder 3"/>
          <p:cNvSpPr>
            <a:spLocks noGrp="1"/>
          </p:cNvSpPr>
          <p:nvPr>
            <p:ph type="dt" sz="half" idx="10"/>
          </p:nvPr>
        </p:nvSpPr>
        <p:spPr/>
        <p:txBody>
          <a:bodyPr/>
          <a:lstStyle/>
          <a:p>
            <a:r>
              <a:rPr lang="en-US" smtClean="0"/>
              <a:t>CS1100</a:t>
            </a:r>
            <a:endParaRPr lang="en-US"/>
          </a:p>
        </p:txBody>
      </p:sp>
      <p:sp>
        <p:nvSpPr>
          <p:cNvPr id="5" name="Footer Placeholder 4"/>
          <p:cNvSpPr>
            <a:spLocks noGrp="1"/>
          </p:cNvSpPr>
          <p:nvPr>
            <p:ph type="ftr" sz="quarter" idx="11"/>
          </p:nvPr>
        </p:nvSpPr>
        <p:spPr/>
        <p:txBody>
          <a:bodyPr/>
          <a:lstStyle/>
          <a:p>
            <a:r>
              <a:rPr lang="en-US" dirty="0"/>
              <a:t>Pivot tables and charts</a:t>
            </a:r>
          </a:p>
        </p:txBody>
      </p:sp>
      <p:sp>
        <p:nvSpPr>
          <p:cNvPr id="6" name="Slide Number Placeholder 5"/>
          <p:cNvSpPr>
            <a:spLocks noGrp="1"/>
          </p:cNvSpPr>
          <p:nvPr>
            <p:ph type="sldNum" sz="quarter" idx="12"/>
          </p:nvPr>
        </p:nvSpPr>
        <p:spPr/>
        <p:txBody>
          <a:bodyPr/>
          <a:lstStyle/>
          <a:p>
            <a:fld id="{C0F4FBFA-1248-4AAF-9253-30F121885773}" type="slidenum">
              <a:rPr lang="en-US" smtClean="0"/>
              <a:pPr/>
              <a:t>13</a:t>
            </a:fld>
            <a:endParaRPr lang="en-US"/>
          </a:p>
        </p:txBody>
      </p:sp>
      <p:sp>
        <p:nvSpPr>
          <p:cNvPr id="3" name="Oval 2"/>
          <p:cNvSpPr/>
          <p:nvPr/>
        </p:nvSpPr>
        <p:spPr>
          <a:xfrm>
            <a:off x="-19905" y="832979"/>
            <a:ext cx="2514600" cy="77152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17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51387" y="719808"/>
            <a:ext cx="2536825" cy="792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537414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698"/>
            <a:ext cx="8229600" cy="1143000"/>
          </a:xfrm>
        </p:spPr>
        <p:txBody>
          <a:bodyPr/>
          <a:lstStyle/>
          <a:p>
            <a:r>
              <a:rPr lang="en-US" dirty="0" smtClean="0"/>
              <a:t>Working with Dates</a:t>
            </a:r>
            <a:endParaRPr lang="en-US" dirty="0"/>
          </a:p>
        </p:txBody>
      </p:sp>
      <p:sp>
        <p:nvSpPr>
          <p:cNvPr id="3" name="Content Placeholder 2"/>
          <p:cNvSpPr>
            <a:spLocks noGrp="1"/>
          </p:cNvSpPr>
          <p:nvPr>
            <p:ph idx="1"/>
          </p:nvPr>
        </p:nvSpPr>
        <p:spPr>
          <a:xfrm>
            <a:off x="457200" y="1295400"/>
            <a:ext cx="8229600" cy="4525963"/>
          </a:xfrm>
        </p:spPr>
        <p:txBody>
          <a:bodyPr>
            <a:normAutofit/>
          </a:bodyPr>
          <a:lstStyle/>
          <a:p>
            <a:r>
              <a:rPr lang="en-US" dirty="0" smtClean="0"/>
              <a:t>Often, </a:t>
            </a:r>
            <a:r>
              <a:rPr lang="en-US" dirty="0"/>
              <a:t>there are </a:t>
            </a:r>
            <a:r>
              <a:rPr lang="en-US" dirty="0" smtClean="0"/>
              <a:t>many </a:t>
            </a:r>
            <a:r>
              <a:rPr lang="en-US" dirty="0"/>
              <a:t>dates in a </a:t>
            </a:r>
            <a:r>
              <a:rPr lang="en-US" dirty="0" smtClean="0"/>
              <a:t>data set </a:t>
            </a:r>
          </a:p>
          <a:p>
            <a:r>
              <a:rPr lang="en-US" dirty="0" smtClean="0"/>
              <a:t>Excel lets us group </a:t>
            </a:r>
            <a:r>
              <a:rPr lang="en-US" dirty="0"/>
              <a:t>data items together by day, week, month, </a:t>
            </a:r>
            <a:r>
              <a:rPr lang="en-US" dirty="0" smtClean="0"/>
              <a:t>year... </a:t>
            </a:r>
            <a:endParaRPr lang="en-US" dirty="0"/>
          </a:p>
          <a:p>
            <a:endParaRPr lang="en-US" dirty="0"/>
          </a:p>
        </p:txBody>
      </p:sp>
      <p:sp>
        <p:nvSpPr>
          <p:cNvPr id="4" name="Date Placeholder 3"/>
          <p:cNvSpPr>
            <a:spLocks noGrp="1"/>
          </p:cNvSpPr>
          <p:nvPr>
            <p:ph type="dt" sz="half" idx="10"/>
          </p:nvPr>
        </p:nvSpPr>
        <p:spPr/>
        <p:txBody>
          <a:bodyPr/>
          <a:lstStyle/>
          <a:p>
            <a:r>
              <a:rPr lang="en-US" smtClean="0"/>
              <a:t>CS1100</a:t>
            </a:r>
            <a:endParaRPr lang="en-US"/>
          </a:p>
        </p:txBody>
      </p:sp>
      <p:sp>
        <p:nvSpPr>
          <p:cNvPr id="5" name="Footer Placeholder 4"/>
          <p:cNvSpPr>
            <a:spLocks noGrp="1"/>
          </p:cNvSpPr>
          <p:nvPr>
            <p:ph type="ftr" sz="quarter" idx="11"/>
          </p:nvPr>
        </p:nvSpPr>
        <p:spPr/>
        <p:txBody>
          <a:bodyPr/>
          <a:lstStyle/>
          <a:p>
            <a:r>
              <a:rPr lang="en-US" dirty="0" smtClean="0"/>
              <a:t>Pivot tables and charts</a:t>
            </a:r>
          </a:p>
        </p:txBody>
      </p:sp>
      <p:sp>
        <p:nvSpPr>
          <p:cNvPr id="6" name="Slide Number Placeholder 5"/>
          <p:cNvSpPr>
            <a:spLocks noGrp="1"/>
          </p:cNvSpPr>
          <p:nvPr>
            <p:ph type="sldNum" sz="quarter" idx="12"/>
          </p:nvPr>
        </p:nvSpPr>
        <p:spPr/>
        <p:txBody>
          <a:bodyPr/>
          <a:lstStyle/>
          <a:p>
            <a:fld id="{C0F4FBFA-1248-4AAF-9253-30F121885773}" type="slidenum">
              <a:rPr lang="en-US" smtClean="0"/>
              <a:pPr/>
              <a:t>14</a:t>
            </a:fld>
            <a:endParaRPr lang="en-US"/>
          </a:p>
        </p:txBody>
      </p:sp>
    </p:spTree>
    <p:extLst>
      <p:ext uri="{BB962C8B-B14F-4D97-AF65-F5344CB8AC3E}">
        <p14:creationId xmlns:p14="http://schemas.microsoft.com/office/powerpoint/2010/main" val="2767646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8898"/>
            <a:ext cx="8229600" cy="358302"/>
          </a:xfrm>
        </p:spPr>
        <p:txBody>
          <a:bodyPr>
            <a:normAutofit fontScale="90000"/>
          </a:bodyPr>
          <a:lstStyle/>
          <a:p>
            <a:r>
              <a:rPr lang="en-US" dirty="0" smtClean="0"/>
              <a:t>Working with Dates</a:t>
            </a:r>
            <a:endParaRPr lang="en-US" dirty="0"/>
          </a:p>
        </p:txBody>
      </p:sp>
      <p:sp>
        <p:nvSpPr>
          <p:cNvPr id="4" name="Date Placeholder 3"/>
          <p:cNvSpPr>
            <a:spLocks noGrp="1"/>
          </p:cNvSpPr>
          <p:nvPr>
            <p:ph type="dt" sz="half" idx="10"/>
          </p:nvPr>
        </p:nvSpPr>
        <p:spPr/>
        <p:txBody>
          <a:bodyPr/>
          <a:lstStyle/>
          <a:p>
            <a:r>
              <a:rPr lang="en-US" smtClean="0"/>
              <a:t>CS1100</a:t>
            </a:r>
            <a:endParaRPr lang="en-US"/>
          </a:p>
        </p:txBody>
      </p:sp>
      <p:sp>
        <p:nvSpPr>
          <p:cNvPr id="5" name="Footer Placeholder 4"/>
          <p:cNvSpPr>
            <a:spLocks noGrp="1"/>
          </p:cNvSpPr>
          <p:nvPr>
            <p:ph type="ftr" sz="quarter" idx="11"/>
          </p:nvPr>
        </p:nvSpPr>
        <p:spPr/>
        <p:txBody>
          <a:bodyPr/>
          <a:lstStyle/>
          <a:p>
            <a:r>
              <a:rPr lang="en-US" dirty="0" smtClean="0"/>
              <a:t>Pivot tables and charts</a:t>
            </a:r>
          </a:p>
        </p:txBody>
      </p:sp>
      <p:sp>
        <p:nvSpPr>
          <p:cNvPr id="6" name="Slide Number Placeholder 5"/>
          <p:cNvSpPr>
            <a:spLocks noGrp="1"/>
          </p:cNvSpPr>
          <p:nvPr>
            <p:ph type="sldNum" sz="quarter" idx="12"/>
          </p:nvPr>
        </p:nvSpPr>
        <p:spPr/>
        <p:txBody>
          <a:bodyPr/>
          <a:lstStyle/>
          <a:p>
            <a:fld id="{C0F4FBFA-1248-4AAF-9253-30F121885773}" type="slidenum">
              <a:rPr lang="en-US" smtClean="0"/>
              <a:pPr/>
              <a:t>15</a:t>
            </a:fld>
            <a:endParaRPr lang="en-US"/>
          </a:p>
        </p:txBody>
      </p:sp>
      <p:pic>
        <p:nvPicPr>
          <p:cNvPr id="8" name="Picture 7"/>
          <p:cNvPicPr>
            <a:picLocks noChangeAspect="1"/>
          </p:cNvPicPr>
          <p:nvPr/>
        </p:nvPicPr>
        <p:blipFill>
          <a:blip r:embed="rId2"/>
          <a:stretch>
            <a:fillRect/>
          </a:stretch>
        </p:blipFill>
        <p:spPr>
          <a:xfrm>
            <a:off x="0" y="609600"/>
            <a:ext cx="6076950" cy="3629025"/>
          </a:xfrm>
          <a:prstGeom prst="rect">
            <a:avLst/>
          </a:prstGeom>
        </p:spPr>
      </p:pic>
    </p:spTree>
    <p:extLst>
      <p:ext uri="{BB962C8B-B14F-4D97-AF65-F5344CB8AC3E}">
        <p14:creationId xmlns:p14="http://schemas.microsoft.com/office/powerpoint/2010/main" val="282128006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8898"/>
            <a:ext cx="8229600" cy="358302"/>
          </a:xfrm>
        </p:spPr>
        <p:txBody>
          <a:bodyPr>
            <a:normAutofit fontScale="90000"/>
          </a:bodyPr>
          <a:lstStyle/>
          <a:p>
            <a:r>
              <a:rPr lang="en-US" dirty="0" smtClean="0"/>
              <a:t>Working with Dates</a:t>
            </a:r>
            <a:endParaRPr lang="en-US" dirty="0"/>
          </a:p>
        </p:txBody>
      </p:sp>
      <p:sp>
        <p:nvSpPr>
          <p:cNvPr id="4" name="Date Placeholder 3"/>
          <p:cNvSpPr>
            <a:spLocks noGrp="1"/>
          </p:cNvSpPr>
          <p:nvPr>
            <p:ph type="dt" sz="half" idx="10"/>
          </p:nvPr>
        </p:nvSpPr>
        <p:spPr/>
        <p:txBody>
          <a:bodyPr/>
          <a:lstStyle/>
          <a:p>
            <a:r>
              <a:rPr lang="en-US" smtClean="0"/>
              <a:t>CS1100</a:t>
            </a:r>
            <a:endParaRPr lang="en-US"/>
          </a:p>
        </p:txBody>
      </p:sp>
      <p:sp>
        <p:nvSpPr>
          <p:cNvPr id="5" name="Footer Placeholder 4"/>
          <p:cNvSpPr>
            <a:spLocks noGrp="1"/>
          </p:cNvSpPr>
          <p:nvPr>
            <p:ph type="ftr" sz="quarter" idx="11"/>
          </p:nvPr>
        </p:nvSpPr>
        <p:spPr/>
        <p:txBody>
          <a:bodyPr/>
          <a:lstStyle/>
          <a:p>
            <a:r>
              <a:rPr lang="en-US" dirty="0" smtClean="0"/>
              <a:t>Pivot tables and charts</a:t>
            </a:r>
          </a:p>
        </p:txBody>
      </p:sp>
      <p:sp>
        <p:nvSpPr>
          <p:cNvPr id="6" name="Slide Number Placeholder 5"/>
          <p:cNvSpPr>
            <a:spLocks noGrp="1"/>
          </p:cNvSpPr>
          <p:nvPr>
            <p:ph type="sldNum" sz="quarter" idx="12"/>
          </p:nvPr>
        </p:nvSpPr>
        <p:spPr/>
        <p:txBody>
          <a:bodyPr/>
          <a:lstStyle/>
          <a:p>
            <a:fld id="{C0F4FBFA-1248-4AAF-9253-30F121885773}" type="slidenum">
              <a:rPr lang="en-US" smtClean="0"/>
              <a:pPr/>
              <a:t>16</a:t>
            </a:fld>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8923" y="685800"/>
            <a:ext cx="5041270" cy="4787301"/>
          </a:xfrm>
          <a:prstGeom prst="rect">
            <a:avLst/>
          </a:prstGeom>
        </p:spPr>
      </p:pic>
      <p:sp>
        <p:nvSpPr>
          <p:cNvPr id="9" name="Oval 8"/>
          <p:cNvSpPr/>
          <p:nvPr/>
        </p:nvSpPr>
        <p:spPr>
          <a:xfrm>
            <a:off x="3130062" y="3162300"/>
            <a:ext cx="1181100" cy="3429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3368819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8898"/>
            <a:ext cx="8229600" cy="358302"/>
          </a:xfrm>
        </p:spPr>
        <p:txBody>
          <a:bodyPr>
            <a:normAutofit fontScale="90000"/>
          </a:bodyPr>
          <a:lstStyle/>
          <a:p>
            <a:r>
              <a:rPr lang="en-US" dirty="0" smtClean="0"/>
              <a:t>Working with Dates</a:t>
            </a:r>
            <a:endParaRPr lang="en-US" dirty="0"/>
          </a:p>
        </p:txBody>
      </p:sp>
      <p:sp>
        <p:nvSpPr>
          <p:cNvPr id="4" name="Date Placeholder 3"/>
          <p:cNvSpPr>
            <a:spLocks noGrp="1"/>
          </p:cNvSpPr>
          <p:nvPr>
            <p:ph type="dt" sz="half" idx="10"/>
          </p:nvPr>
        </p:nvSpPr>
        <p:spPr/>
        <p:txBody>
          <a:bodyPr/>
          <a:lstStyle/>
          <a:p>
            <a:r>
              <a:rPr lang="en-US" smtClean="0"/>
              <a:t>CS1100</a:t>
            </a:r>
            <a:endParaRPr lang="en-US"/>
          </a:p>
        </p:txBody>
      </p:sp>
      <p:sp>
        <p:nvSpPr>
          <p:cNvPr id="5" name="Footer Placeholder 4"/>
          <p:cNvSpPr>
            <a:spLocks noGrp="1"/>
          </p:cNvSpPr>
          <p:nvPr>
            <p:ph type="ftr" sz="quarter" idx="11"/>
          </p:nvPr>
        </p:nvSpPr>
        <p:spPr/>
        <p:txBody>
          <a:bodyPr/>
          <a:lstStyle/>
          <a:p>
            <a:r>
              <a:rPr lang="en-US" dirty="0" smtClean="0"/>
              <a:t>Pivot tables and charts</a:t>
            </a:r>
          </a:p>
        </p:txBody>
      </p:sp>
      <p:sp>
        <p:nvSpPr>
          <p:cNvPr id="6" name="Slide Number Placeholder 5"/>
          <p:cNvSpPr>
            <a:spLocks noGrp="1"/>
          </p:cNvSpPr>
          <p:nvPr>
            <p:ph type="sldNum" sz="quarter" idx="12"/>
          </p:nvPr>
        </p:nvSpPr>
        <p:spPr/>
        <p:txBody>
          <a:bodyPr/>
          <a:lstStyle/>
          <a:p>
            <a:fld id="{C0F4FBFA-1248-4AAF-9253-30F121885773}" type="slidenum">
              <a:rPr lang="en-US" smtClean="0"/>
              <a:pPr/>
              <a:t>17</a:t>
            </a:fld>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8923" y="685800"/>
            <a:ext cx="5041270" cy="4787301"/>
          </a:xfrm>
          <a:prstGeom prst="rect">
            <a:avLst/>
          </a:prstGeom>
        </p:spPr>
      </p:pic>
      <p:sp>
        <p:nvSpPr>
          <p:cNvPr id="9" name="Oval 8"/>
          <p:cNvSpPr/>
          <p:nvPr/>
        </p:nvSpPr>
        <p:spPr>
          <a:xfrm>
            <a:off x="3130062" y="3162300"/>
            <a:ext cx="1181100" cy="3429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4762500" y="1752600"/>
            <a:ext cx="4267200" cy="646331"/>
          </a:xfrm>
          <a:prstGeom prst="rect">
            <a:avLst/>
          </a:prstGeom>
          <a:solidFill>
            <a:schemeClr val="bg1"/>
          </a:solidFill>
          <a:ln w="28575">
            <a:solidFill>
              <a:srgbClr val="FF0000"/>
            </a:solidFill>
          </a:ln>
        </p:spPr>
        <p:txBody>
          <a:bodyPr wrap="square" rtlCol="0">
            <a:spAutoFit/>
          </a:bodyPr>
          <a:lstStyle/>
          <a:p>
            <a:r>
              <a:rPr lang="en-US" sz="3600" dirty="0" smtClean="0"/>
              <a:t>Group sales by year</a:t>
            </a:r>
            <a:endParaRPr lang="en-US" sz="3600" dirty="0"/>
          </a:p>
        </p:txBody>
      </p:sp>
      <p:pic>
        <p:nvPicPr>
          <p:cNvPr id="7" name="Picture 6"/>
          <p:cNvPicPr>
            <a:picLocks noChangeAspect="1"/>
          </p:cNvPicPr>
          <p:nvPr/>
        </p:nvPicPr>
        <p:blipFill>
          <a:blip r:embed="rId3"/>
          <a:stretch>
            <a:fillRect/>
          </a:stretch>
        </p:blipFill>
        <p:spPr>
          <a:xfrm>
            <a:off x="5738812" y="3098501"/>
            <a:ext cx="2314575" cy="2914650"/>
          </a:xfrm>
          <a:prstGeom prst="rect">
            <a:avLst/>
          </a:prstGeom>
        </p:spPr>
      </p:pic>
    </p:spTree>
    <p:extLst>
      <p:ext uri="{BB962C8B-B14F-4D97-AF65-F5344CB8AC3E}">
        <p14:creationId xmlns:p14="http://schemas.microsoft.com/office/powerpoint/2010/main" val="411359897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2"/>
          <a:stretch>
            <a:fillRect/>
          </a:stretch>
        </p:blipFill>
        <p:spPr>
          <a:xfrm>
            <a:off x="2181225" y="1604962"/>
            <a:ext cx="4781550" cy="3648075"/>
          </a:xfrm>
          <a:prstGeom prst="rect">
            <a:avLst/>
          </a:prstGeom>
        </p:spPr>
      </p:pic>
      <p:sp>
        <p:nvSpPr>
          <p:cNvPr id="2" name="Title 1"/>
          <p:cNvSpPr>
            <a:spLocks noGrp="1"/>
          </p:cNvSpPr>
          <p:nvPr>
            <p:ph type="title"/>
          </p:nvPr>
        </p:nvSpPr>
        <p:spPr>
          <a:xfrm>
            <a:off x="457200" y="98898"/>
            <a:ext cx="8229600" cy="358302"/>
          </a:xfrm>
        </p:spPr>
        <p:txBody>
          <a:bodyPr>
            <a:normAutofit fontScale="90000"/>
          </a:bodyPr>
          <a:lstStyle/>
          <a:p>
            <a:r>
              <a:rPr lang="en-US" dirty="0" smtClean="0"/>
              <a:t>Working with Dates</a:t>
            </a:r>
            <a:endParaRPr lang="en-US" dirty="0"/>
          </a:p>
        </p:txBody>
      </p:sp>
      <p:sp>
        <p:nvSpPr>
          <p:cNvPr id="4" name="Date Placeholder 3"/>
          <p:cNvSpPr>
            <a:spLocks noGrp="1"/>
          </p:cNvSpPr>
          <p:nvPr>
            <p:ph type="dt" sz="half" idx="10"/>
          </p:nvPr>
        </p:nvSpPr>
        <p:spPr/>
        <p:txBody>
          <a:bodyPr/>
          <a:lstStyle/>
          <a:p>
            <a:r>
              <a:rPr lang="en-US" smtClean="0"/>
              <a:t>CS1100</a:t>
            </a:r>
            <a:endParaRPr lang="en-US"/>
          </a:p>
        </p:txBody>
      </p:sp>
      <p:sp>
        <p:nvSpPr>
          <p:cNvPr id="5" name="Footer Placeholder 4"/>
          <p:cNvSpPr>
            <a:spLocks noGrp="1"/>
          </p:cNvSpPr>
          <p:nvPr>
            <p:ph type="ftr" sz="quarter" idx="11"/>
          </p:nvPr>
        </p:nvSpPr>
        <p:spPr/>
        <p:txBody>
          <a:bodyPr/>
          <a:lstStyle/>
          <a:p>
            <a:r>
              <a:rPr lang="en-US" dirty="0" smtClean="0"/>
              <a:t>Pivot tables and charts</a:t>
            </a:r>
          </a:p>
        </p:txBody>
      </p:sp>
      <p:sp>
        <p:nvSpPr>
          <p:cNvPr id="6" name="Slide Number Placeholder 5"/>
          <p:cNvSpPr>
            <a:spLocks noGrp="1"/>
          </p:cNvSpPr>
          <p:nvPr>
            <p:ph type="sldNum" sz="quarter" idx="12"/>
          </p:nvPr>
        </p:nvSpPr>
        <p:spPr/>
        <p:txBody>
          <a:bodyPr/>
          <a:lstStyle/>
          <a:p>
            <a:fld id="{C0F4FBFA-1248-4AAF-9253-30F121885773}" type="slidenum">
              <a:rPr lang="en-US" smtClean="0"/>
              <a:pPr/>
              <a:t>18</a:t>
            </a:fld>
            <a:endParaRPr lang="en-US"/>
          </a:p>
        </p:txBody>
      </p:sp>
    </p:spTree>
    <p:extLst>
      <p:ext uri="{BB962C8B-B14F-4D97-AF65-F5344CB8AC3E}">
        <p14:creationId xmlns:p14="http://schemas.microsoft.com/office/powerpoint/2010/main" val="15855809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92162"/>
          </a:xfrm>
        </p:spPr>
        <p:txBody>
          <a:bodyPr/>
          <a:lstStyle/>
          <a:p>
            <a:r>
              <a:rPr lang="en-US" dirty="0" smtClean="0"/>
              <a:t>Slicers</a:t>
            </a:r>
            <a:endParaRPr lang="en-US" dirty="0"/>
          </a:p>
        </p:txBody>
      </p:sp>
      <p:sp>
        <p:nvSpPr>
          <p:cNvPr id="3" name="Content Placeholder 2"/>
          <p:cNvSpPr>
            <a:spLocks noGrp="1"/>
          </p:cNvSpPr>
          <p:nvPr>
            <p:ph idx="1"/>
          </p:nvPr>
        </p:nvSpPr>
        <p:spPr>
          <a:xfrm>
            <a:off x="457200" y="1371600"/>
            <a:ext cx="8229600" cy="4754563"/>
          </a:xfrm>
        </p:spPr>
        <p:txBody>
          <a:bodyPr>
            <a:normAutofit fontScale="92500" lnSpcReduction="10000"/>
          </a:bodyPr>
          <a:lstStyle/>
          <a:p>
            <a:r>
              <a:rPr lang="en-US" dirty="0" smtClean="0"/>
              <a:t>It </a:t>
            </a:r>
            <a:r>
              <a:rPr lang="en-US" dirty="0"/>
              <a:t>is not easy to see the current filtering state when you filter on multiple </a:t>
            </a:r>
            <a:r>
              <a:rPr lang="en-US" dirty="0" smtClean="0"/>
              <a:t>items </a:t>
            </a:r>
          </a:p>
          <a:p>
            <a:r>
              <a:rPr lang="en-US" dirty="0" smtClean="0"/>
              <a:t>Slicers </a:t>
            </a:r>
            <a:r>
              <a:rPr lang="en-US" dirty="0"/>
              <a:t>are easy-to-use filtering components </a:t>
            </a:r>
            <a:r>
              <a:rPr lang="en-US" dirty="0" smtClean="0"/>
              <a:t>with buttons </a:t>
            </a:r>
            <a:r>
              <a:rPr lang="en-US" dirty="0"/>
              <a:t>that enable you to quickly filter the data in a </a:t>
            </a:r>
            <a:r>
              <a:rPr lang="en-US" dirty="0" smtClean="0"/>
              <a:t>PivotTable, </a:t>
            </a:r>
            <a:r>
              <a:rPr lang="en-US" dirty="0"/>
              <a:t>without </a:t>
            </a:r>
            <a:r>
              <a:rPr lang="en-US" dirty="0" smtClean="0"/>
              <a:t>opening </a:t>
            </a:r>
            <a:r>
              <a:rPr lang="en-US" dirty="0"/>
              <a:t>drop-down lists to find the items that you want to filter.</a:t>
            </a:r>
            <a:endParaRPr lang="en-US" dirty="0" smtClean="0"/>
          </a:p>
          <a:p>
            <a:r>
              <a:rPr lang="en-US" dirty="0" smtClean="0"/>
              <a:t>In </a:t>
            </a:r>
            <a:r>
              <a:rPr lang="en-US" dirty="0"/>
              <a:t>addition to quick filtering, slicers also indicate the current filtering state, which makes it easy to understand what exactly is shown in a filtered PivotTable report.</a:t>
            </a:r>
          </a:p>
        </p:txBody>
      </p:sp>
      <p:sp>
        <p:nvSpPr>
          <p:cNvPr id="4" name="Date Placeholder 3"/>
          <p:cNvSpPr>
            <a:spLocks noGrp="1"/>
          </p:cNvSpPr>
          <p:nvPr>
            <p:ph type="dt" sz="half" idx="10"/>
          </p:nvPr>
        </p:nvSpPr>
        <p:spPr/>
        <p:txBody>
          <a:bodyPr/>
          <a:lstStyle/>
          <a:p>
            <a:r>
              <a:rPr lang="en-US" smtClean="0"/>
              <a:t>CS1100</a:t>
            </a:r>
            <a:endParaRPr lang="en-US"/>
          </a:p>
        </p:txBody>
      </p:sp>
      <p:sp>
        <p:nvSpPr>
          <p:cNvPr id="5" name="Footer Placeholder 4"/>
          <p:cNvSpPr>
            <a:spLocks noGrp="1"/>
          </p:cNvSpPr>
          <p:nvPr>
            <p:ph type="ftr" sz="quarter" idx="11"/>
          </p:nvPr>
        </p:nvSpPr>
        <p:spPr/>
        <p:txBody>
          <a:bodyPr/>
          <a:lstStyle/>
          <a:p>
            <a:r>
              <a:rPr lang="en-US" dirty="0" smtClean="0"/>
              <a:t>Pivot tables and charts</a:t>
            </a:r>
            <a:endParaRPr lang="en-US" dirty="0"/>
          </a:p>
        </p:txBody>
      </p:sp>
      <p:sp>
        <p:nvSpPr>
          <p:cNvPr id="6" name="Slide Number Placeholder 5"/>
          <p:cNvSpPr>
            <a:spLocks noGrp="1"/>
          </p:cNvSpPr>
          <p:nvPr>
            <p:ph type="sldNum" sz="quarter" idx="12"/>
          </p:nvPr>
        </p:nvSpPr>
        <p:spPr/>
        <p:txBody>
          <a:bodyPr/>
          <a:lstStyle/>
          <a:p>
            <a:fld id="{C0F4FBFA-1248-4AAF-9253-30F121885773}" type="slidenum">
              <a:rPr lang="en-US" smtClean="0"/>
              <a:pPr/>
              <a:t>19</a:t>
            </a:fld>
            <a:endParaRPr lang="en-US"/>
          </a:p>
        </p:txBody>
      </p:sp>
    </p:spTree>
    <p:extLst>
      <p:ext uri="{BB962C8B-B14F-4D97-AF65-F5344CB8AC3E}">
        <p14:creationId xmlns:p14="http://schemas.microsoft.com/office/powerpoint/2010/main" val="35460969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a:xfrm>
            <a:off x="457200" y="609600"/>
            <a:ext cx="8229600" cy="4267200"/>
          </a:xfrm>
        </p:spPr>
        <p:txBody>
          <a:bodyPr>
            <a:normAutofit/>
          </a:bodyPr>
          <a:lstStyle/>
          <a:p>
            <a:pPr marL="0" indent="0">
              <a:buNone/>
            </a:pPr>
            <a:r>
              <a:rPr lang="en-US" dirty="0" smtClean="0"/>
              <a:t>It’s difficult to see the bottom line in a flat list like this, turning the list into a Pivot Table will help.</a:t>
            </a:r>
          </a:p>
          <a:p>
            <a:endParaRPr lang="en-US" dirty="0" smtClean="0"/>
          </a:p>
          <a:p>
            <a:endParaRPr lang="en-US" dirty="0" smtClean="0"/>
          </a:p>
        </p:txBody>
      </p:sp>
      <p:sp>
        <p:nvSpPr>
          <p:cNvPr id="4" name="Date Placeholder 3"/>
          <p:cNvSpPr>
            <a:spLocks noGrp="1"/>
          </p:cNvSpPr>
          <p:nvPr>
            <p:ph type="dt" sz="half" idx="10"/>
          </p:nvPr>
        </p:nvSpPr>
        <p:spPr/>
        <p:txBody>
          <a:bodyPr/>
          <a:lstStyle/>
          <a:p>
            <a:r>
              <a:rPr lang="en-US" smtClean="0"/>
              <a:t>CS1100</a:t>
            </a:r>
            <a:endParaRPr lang="en-US"/>
          </a:p>
        </p:txBody>
      </p:sp>
      <p:sp>
        <p:nvSpPr>
          <p:cNvPr id="5" name="Footer Placeholder 4"/>
          <p:cNvSpPr>
            <a:spLocks noGrp="1"/>
          </p:cNvSpPr>
          <p:nvPr>
            <p:ph type="ftr" sz="quarter" idx="11"/>
          </p:nvPr>
        </p:nvSpPr>
        <p:spPr/>
        <p:txBody>
          <a:bodyPr/>
          <a:lstStyle/>
          <a:p>
            <a:r>
              <a:rPr lang="en-US" dirty="0"/>
              <a:t>Pivot tables and charts</a:t>
            </a:r>
          </a:p>
        </p:txBody>
      </p:sp>
      <p:sp>
        <p:nvSpPr>
          <p:cNvPr id="6" name="Slide Number Placeholder 5"/>
          <p:cNvSpPr>
            <a:spLocks noGrp="1"/>
          </p:cNvSpPr>
          <p:nvPr>
            <p:ph type="sldNum" sz="quarter" idx="12"/>
          </p:nvPr>
        </p:nvSpPr>
        <p:spPr/>
        <p:txBody>
          <a:bodyPr/>
          <a:lstStyle/>
          <a:p>
            <a:fld id="{C0F4FBFA-1248-4AAF-9253-30F121885773}" type="slidenum">
              <a:rPr lang="en-US" smtClean="0"/>
              <a:pPr/>
              <a:t>2</a:t>
            </a:fld>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74565" y="2209800"/>
            <a:ext cx="5316835" cy="3838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2236480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Slicers</a:t>
            </a:r>
            <a:endParaRPr lang="en-US" dirty="0"/>
          </a:p>
        </p:txBody>
      </p:sp>
      <p:sp>
        <p:nvSpPr>
          <p:cNvPr id="3" name="Content Placeholder 2"/>
          <p:cNvSpPr>
            <a:spLocks noGrp="1"/>
          </p:cNvSpPr>
          <p:nvPr>
            <p:ph idx="1"/>
          </p:nvPr>
        </p:nvSpPr>
        <p:spPr>
          <a:xfrm>
            <a:off x="304800" y="1313927"/>
            <a:ext cx="8153400" cy="4525963"/>
          </a:xfrm>
        </p:spPr>
        <p:txBody>
          <a:bodyPr>
            <a:normAutofit/>
          </a:bodyPr>
          <a:lstStyle/>
          <a:p>
            <a:r>
              <a:rPr lang="en-US" sz="2800" dirty="0" smtClean="0"/>
              <a:t>Slicers allow us to quickly filter the table to show only the North region and the </a:t>
            </a:r>
            <a:r>
              <a:rPr lang="en-US" sz="2800" dirty="0" err="1" smtClean="0"/>
              <a:t>RapidZoo</a:t>
            </a:r>
            <a:r>
              <a:rPr lang="en-US" sz="2800" dirty="0" smtClean="0"/>
              <a:t> product for all Salesmen</a:t>
            </a:r>
            <a:endParaRPr lang="en-US" sz="2800" dirty="0"/>
          </a:p>
        </p:txBody>
      </p:sp>
      <p:sp>
        <p:nvSpPr>
          <p:cNvPr id="4" name="Date Placeholder 3"/>
          <p:cNvSpPr>
            <a:spLocks noGrp="1"/>
          </p:cNvSpPr>
          <p:nvPr>
            <p:ph type="dt" sz="half" idx="10"/>
          </p:nvPr>
        </p:nvSpPr>
        <p:spPr/>
        <p:txBody>
          <a:bodyPr/>
          <a:lstStyle/>
          <a:p>
            <a:r>
              <a:rPr lang="en-US" smtClean="0"/>
              <a:t>CS1100</a:t>
            </a:r>
            <a:endParaRPr lang="en-US"/>
          </a:p>
        </p:txBody>
      </p:sp>
      <p:sp>
        <p:nvSpPr>
          <p:cNvPr id="5" name="Footer Placeholder 4"/>
          <p:cNvSpPr>
            <a:spLocks noGrp="1"/>
          </p:cNvSpPr>
          <p:nvPr>
            <p:ph type="ftr" sz="quarter" idx="11"/>
          </p:nvPr>
        </p:nvSpPr>
        <p:spPr/>
        <p:txBody>
          <a:bodyPr/>
          <a:lstStyle/>
          <a:p>
            <a:r>
              <a:rPr lang="en-US" dirty="0"/>
              <a:t>Pivot tables and charts</a:t>
            </a:r>
          </a:p>
        </p:txBody>
      </p:sp>
      <p:sp>
        <p:nvSpPr>
          <p:cNvPr id="6" name="Slide Number Placeholder 5"/>
          <p:cNvSpPr>
            <a:spLocks noGrp="1"/>
          </p:cNvSpPr>
          <p:nvPr>
            <p:ph type="sldNum" sz="quarter" idx="12"/>
          </p:nvPr>
        </p:nvSpPr>
        <p:spPr/>
        <p:txBody>
          <a:bodyPr/>
          <a:lstStyle/>
          <a:p>
            <a:fld id="{C0F4FBFA-1248-4AAF-9253-30F121885773}" type="slidenum">
              <a:rPr lang="en-US" smtClean="0"/>
              <a:pPr/>
              <a:t>20</a:t>
            </a:fld>
            <a:endParaRPr lang="en-US"/>
          </a:p>
        </p:txBody>
      </p:sp>
      <p:pic>
        <p:nvPicPr>
          <p:cNvPr id="7" name="Picture 6"/>
          <p:cNvPicPr>
            <a:picLocks noChangeAspect="1"/>
          </p:cNvPicPr>
          <p:nvPr/>
        </p:nvPicPr>
        <p:blipFill rotWithShape="1">
          <a:blip r:embed="rId2"/>
          <a:srcRect b="31116"/>
          <a:stretch/>
        </p:blipFill>
        <p:spPr>
          <a:xfrm>
            <a:off x="1052512" y="3276600"/>
            <a:ext cx="7038975" cy="3090330"/>
          </a:xfrm>
          <a:prstGeom prst="rect">
            <a:avLst/>
          </a:prstGeom>
        </p:spPr>
      </p:pic>
    </p:spTree>
    <p:extLst>
      <p:ext uri="{BB962C8B-B14F-4D97-AF65-F5344CB8AC3E}">
        <p14:creationId xmlns:p14="http://schemas.microsoft.com/office/powerpoint/2010/main" val="240766929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657225" y="1321058"/>
            <a:ext cx="2466975" cy="5133975"/>
          </a:xfrm>
          <a:prstGeom prst="rect">
            <a:avLst/>
          </a:prstGeom>
        </p:spPr>
      </p:pic>
      <p:sp>
        <p:nvSpPr>
          <p:cNvPr id="2" name="Title 1"/>
          <p:cNvSpPr>
            <a:spLocks noGrp="1"/>
          </p:cNvSpPr>
          <p:nvPr>
            <p:ph type="title"/>
          </p:nvPr>
        </p:nvSpPr>
        <p:spPr>
          <a:xfrm>
            <a:off x="3124200" y="274638"/>
            <a:ext cx="5562600" cy="1143000"/>
          </a:xfrm>
        </p:spPr>
        <p:txBody>
          <a:bodyPr>
            <a:normAutofit fontScale="90000"/>
          </a:bodyPr>
          <a:lstStyle/>
          <a:p>
            <a:r>
              <a:rPr lang="en-US" dirty="0" smtClean="0"/>
              <a:t>Multiple Summary Functions</a:t>
            </a:r>
            <a:br>
              <a:rPr lang="en-US" dirty="0" smtClean="0"/>
            </a:br>
            <a:r>
              <a:rPr lang="en-US" dirty="0" smtClean="0"/>
              <a:t>to the Same Field</a:t>
            </a:r>
            <a:endParaRPr lang="en-US" dirty="0"/>
          </a:p>
        </p:txBody>
      </p:sp>
      <p:sp>
        <p:nvSpPr>
          <p:cNvPr id="4" name="Date Placeholder 3"/>
          <p:cNvSpPr>
            <a:spLocks noGrp="1"/>
          </p:cNvSpPr>
          <p:nvPr>
            <p:ph type="dt" sz="half" idx="10"/>
          </p:nvPr>
        </p:nvSpPr>
        <p:spPr/>
        <p:txBody>
          <a:bodyPr/>
          <a:lstStyle/>
          <a:p>
            <a:r>
              <a:rPr lang="en-US" smtClean="0"/>
              <a:t>CS1100</a:t>
            </a:r>
            <a:endParaRPr lang="en-US"/>
          </a:p>
        </p:txBody>
      </p:sp>
      <p:sp>
        <p:nvSpPr>
          <p:cNvPr id="5" name="Footer Placeholder 4"/>
          <p:cNvSpPr>
            <a:spLocks noGrp="1"/>
          </p:cNvSpPr>
          <p:nvPr>
            <p:ph type="ftr" sz="quarter" idx="11"/>
          </p:nvPr>
        </p:nvSpPr>
        <p:spPr/>
        <p:txBody>
          <a:bodyPr/>
          <a:lstStyle/>
          <a:p>
            <a:r>
              <a:rPr lang="en-US" dirty="0" smtClean="0"/>
              <a:t>Pivot tables and charts</a:t>
            </a:r>
          </a:p>
        </p:txBody>
      </p:sp>
      <p:sp>
        <p:nvSpPr>
          <p:cNvPr id="6" name="Slide Number Placeholder 5"/>
          <p:cNvSpPr>
            <a:spLocks noGrp="1"/>
          </p:cNvSpPr>
          <p:nvPr>
            <p:ph type="sldNum" sz="quarter" idx="12"/>
          </p:nvPr>
        </p:nvSpPr>
        <p:spPr/>
        <p:txBody>
          <a:bodyPr/>
          <a:lstStyle/>
          <a:p>
            <a:fld id="{C0F4FBFA-1248-4AAF-9253-30F121885773}" type="slidenum">
              <a:rPr lang="en-US" smtClean="0"/>
              <a:pPr/>
              <a:t>21</a:t>
            </a:fld>
            <a:endParaRPr lang="en-US"/>
          </a:p>
        </p:txBody>
      </p:sp>
      <p:sp>
        <p:nvSpPr>
          <p:cNvPr id="8" name="Oval 7"/>
          <p:cNvSpPr/>
          <p:nvPr/>
        </p:nvSpPr>
        <p:spPr>
          <a:xfrm>
            <a:off x="1828800" y="5181600"/>
            <a:ext cx="1447800" cy="990601"/>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3886200" y="5987535"/>
            <a:ext cx="5029200" cy="369332"/>
          </a:xfrm>
          <a:prstGeom prst="rect">
            <a:avLst/>
          </a:prstGeom>
          <a:noFill/>
        </p:spPr>
        <p:txBody>
          <a:bodyPr wrap="square" rtlCol="0">
            <a:spAutoFit/>
          </a:bodyPr>
          <a:lstStyle/>
          <a:p>
            <a:r>
              <a:rPr lang="en-US" dirty="0" smtClean="0"/>
              <a:t>Drag another copy of the field into the Values box.</a:t>
            </a:r>
            <a:endParaRPr lang="en-US" dirty="0"/>
          </a:p>
        </p:txBody>
      </p:sp>
      <p:cxnSp>
        <p:nvCxnSpPr>
          <p:cNvPr id="11" name="Straight Arrow Connector 10"/>
          <p:cNvCxnSpPr>
            <a:stCxn id="9" idx="1"/>
          </p:cNvCxnSpPr>
          <p:nvPr/>
        </p:nvCxnSpPr>
        <p:spPr>
          <a:xfrm flipH="1" flipV="1">
            <a:off x="3276600" y="5867400"/>
            <a:ext cx="609600" cy="304801"/>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3886200" y="6019800"/>
            <a:ext cx="4876800" cy="33706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p:nvPicPr>
        <p:blipFill>
          <a:blip r:embed="rId3"/>
          <a:stretch>
            <a:fillRect/>
          </a:stretch>
        </p:blipFill>
        <p:spPr>
          <a:xfrm>
            <a:off x="3276600" y="1926968"/>
            <a:ext cx="5638800" cy="3810000"/>
          </a:xfrm>
          <a:prstGeom prst="rect">
            <a:avLst/>
          </a:prstGeom>
        </p:spPr>
      </p:pic>
    </p:spTree>
    <p:extLst>
      <p:ext uri="{BB962C8B-B14F-4D97-AF65-F5344CB8AC3E}">
        <p14:creationId xmlns:p14="http://schemas.microsoft.com/office/powerpoint/2010/main" val="31099151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mtClean="0"/>
              <a:t>Calculated Fields</a:t>
            </a:r>
            <a:endParaRPr lang="en-US" dirty="0"/>
          </a:p>
        </p:txBody>
      </p:sp>
      <p:sp>
        <p:nvSpPr>
          <p:cNvPr id="3" name="Content Placeholder 2"/>
          <p:cNvSpPr>
            <a:spLocks noGrp="1"/>
          </p:cNvSpPr>
          <p:nvPr>
            <p:ph idx="1"/>
          </p:nvPr>
        </p:nvSpPr>
        <p:spPr>
          <a:xfrm>
            <a:off x="457200" y="1295400"/>
            <a:ext cx="8229600" cy="4830763"/>
          </a:xfrm>
        </p:spPr>
        <p:txBody>
          <a:bodyPr>
            <a:normAutofit/>
          </a:bodyPr>
          <a:lstStyle/>
          <a:p>
            <a:pPr marL="0" indent="0">
              <a:buNone/>
            </a:pPr>
            <a:r>
              <a:rPr lang="en-US" dirty="0"/>
              <a:t>In a pivot table, you can create a new field that performs a calculation on the sum of other pivot fields. </a:t>
            </a:r>
            <a:endParaRPr lang="en-US" dirty="0" smtClean="0"/>
          </a:p>
          <a:p>
            <a:pPr marL="0" indent="0">
              <a:buNone/>
            </a:pPr>
            <a:r>
              <a:rPr lang="en-US" dirty="0" smtClean="0"/>
              <a:t>For </a:t>
            </a:r>
            <a:r>
              <a:rPr lang="en-US" dirty="0"/>
              <a:t>example, </a:t>
            </a:r>
            <a:r>
              <a:rPr lang="en-US" dirty="0" smtClean="0"/>
              <a:t>we can create a </a:t>
            </a:r>
            <a:r>
              <a:rPr lang="en-US" dirty="0"/>
              <a:t>calculated </a:t>
            </a:r>
            <a:r>
              <a:rPr lang="en-US" dirty="0" smtClean="0"/>
              <a:t>field </a:t>
            </a:r>
            <a:r>
              <a:rPr lang="en-US" dirty="0"/>
              <a:t>named </a:t>
            </a:r>
            <a:r>
              <a:rPr lang="en-US" dirty="0" smtClean="0"/>
              <a:t>Bonus to calculate </a:t>
            </a:r>
            <a:r>
              <a:rPr lang="en-US" dirty="0"/>
              <a:t>3% of the </a:t>
            </a:r>
            <a:r>
              <a:rPr lang="en-US" dirty="0" smtClean="0"/>
              <a:t>Total Net Sales as a bonus for each salesperson.</a:t>
            </a:r>
            <a:endParaRPr lang="en-US" dirty="0"/>
          </a:p>
        </p:txBody>
      </p:sp>
      <p:sp>
        <p:nvSpPr>
          <p:cNvPr id="4" name="Date Placeholder 3"/>
          <p:cNvSpPr>
            <a:spLocks noGrp="1"/>
          </p:cNvSpPr>
          <p:nvPr>
            <p:ph type="dt" sz="half" idx="10"/>
          </p:nvPr>
        </p:nvSpPr>
        <p:spPr/>
        <p:txBody>
          <a:bodyPr/>
          <a:lstStyle/>
          <a:p>
            <a:r>
              <a:rPr lang="en-US" smtClean="0"/>
              <a:t>CS1100</a:t>
            </a:r>
            <a:endParaRPr lang="en-US"/>
          </a:p>
        </p:txBody>
      </p:sp>
      <p:sp>
        <p:nvSpPr>
          <p:cNvPr id="5" name="Footer Placeholder 4"/>
          <p:cNvSpPr>
            <a:spLocks noGrp="1"/>
          </p:cNvSpPr>
          <p:nvPr>
            <p:ph type="ftr" sz="quarter" idx="11"/>
          </p:nvPr>
        </p:nvSpPr>
        <p:spPr/>
        <p:txBody>
          <a:bodyPr/>
          <a:lstStyle/>
          <a:p>
            <a:r>
              <a:rPr lang="en-US" dirty="0" smtClean="0"/>
              <a:t>Pivot tables and charts</a:t>
            </a:r>
          </a:p>
        </p:txBody>
      </p:sp>
      <p:sp>
        <p:nvSpPr>
          <p:cNvPr id="6" name="Slide Number Placeholder 5"/>
          <p:cNvSpPr>
            <a:spLocks noGrp="1"/>
          </p:cNvSpPr>
          <p:nvPr>
            <p:ph type="sldNum" sz="quarter" idx="12"/>
          </p:nvPr>
        </p:nvSpPr>
        <p:spPr/>
        <p:txBody>
          <a:bodyPr/>
          <a:lstStyle/>
          <a:p>
            <a:fld id="{C0F4FBFA-1248-4AAF-9253-30F121885773}" type="slidenum">
              <a:rPr lang="en-US" smtClean="0"/>
              <a:pPr/>
              <a:t>22</a:t>
            </a:fld>
            <a:endParaRPr lang="en-US"/>
          </a:p>
        </p:txBody>
      </p:sp>
    </p:spTree>
    <p:extLst>
      <p:ext uri="{BB962C8B-B14F-4D97-AF65-F5344CB8AC3E}">
        <p14:creationId xmlns:p14="http://schemas.microsoft.com/office/powerpoint/2010/main" val="178350628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6054237" y="2714625"/>
            <a:ext cx="2867025" cy="1200150"/>
          </a:xfrm>
          <a:prstGeom prst="rect">
            <a:avLst/>
          </a:prstGeom>
        </p:spPr>
      </p:pic>
      <p:sp>
        <p:nvSpPr>
          <p:cNvPr id="2" name="Title 1"/>
          <p:cNvSpPr>
            <a:spLocks noGrp="1"/>
          </p:cNvSpPr>
          <p:nvPr>
            <p:ph type="title"/>
          </p:nvPr>
        </p:nvSpPr>
        <p:spPr/>
        <p:txBody>
          <a:bodyPr>
            <a:normAutofit fontScale="90000"/>
          </a:bodyPr>
          <a:lstStyle/>
          <a:p>
            <a:r>
              <a:rPr lang="en-US" dirty="0" smtClean="0"/>
              <a:t>Calculate a Bonus for each Salesperson</a:t>
            </a:r>
            <a:endParaRPr lang="en-US" dirty="0"/>
          </a:p>
        </p:txBody>
      </p:sp>
      <p:sp>
        <p:nvSpPr>
          <p:cNvPr id="4" name="Date Placeholder 3"/>
          <p:cNvSpPr>
            <a:spLocks noGrp="1"/>
          </p:cNvSpPr>
          <p:nvPr>
            <p:ph type="dt" sz="half" idx="10"/>
          </p:nvPr>
        </p:nvSpPr>
        <p:spPr/>
        <p:txBody>
          <a:bodyPr/>
          <a:lstStyle/>
          <a:p>
            <a:r>
              <a:rPr lang="en-US" smtClean="0"/>
              <a:t>CS1100</a:t>
            </a:r>
            <a:endParaRPr lang="en-US"/>
          </a:p>
        </p:txBody>
      </p:sp>
      <p:sp>
        <p:nvSpPr>
          <p:cNvPr id="5" name="Footer Placeholder 4"/>
          <p:cNvSpPr>
            <a:spLocks noGrp="1"/>
          </p:cNvSpPr>
          <p:nvPr>
            <p:ph type="ftr" sz="quarter" idx="11"/>
          </p:nvPr>
        </p:nvSpPr>
        <p:spPr/>
        <p:txBody>
          <a:bodyPr/>
          <a:lstStyle/>
          <a:p>
            <a:r>
              <a:rPr lang="en-US" dirty="0"/>
              <a:t>Pivot tables and charts</a:t>
            </a:r>
          </a:p>
        </p:txBody>
      </p:sp>
      <p:sp>
        <p:nvSpPr>
          <p:cNvPr id="6" name="Slide Number Placeholder 5"/>
          <p:cNvSpPr>
            <a:spLocks noGrp="1"/>
          </p:cNvSpPr>
          <p:nvPr>
            <p:ph type="sldNum" sz="quarter" idx="12"/>
          </p:nvPr>
        </p:nvSpPr>
        <p:spPr/>
        <p:txBody>
          <a:bodyPr/>
          <a:lstStyle/>
          <a:p>
            <a:fld id="{C0F4FBFA-1248-4AAF-9253-30F121885773}" type="slidenum">
              <a:rPr lang="en-US" smtClean="0"/>
              <a:pPr/>
              <a:t>23</a:t>
            </a:fld>
            <a:endParaRPr lang="en-US"/>
          </a:p>
        </p:txBody>
      </p:sp>
      <p:sp>
        <p:nvSpPr>
          <p:cNvPr id="8" name="Right Arrow 7"/>
          <p:cNvSpPr/>
          <p:nvPr/>
        </p:nvSpPr>
        <p:spPr>
          <a:xfrm>
            <a:off x="5184757" y="3058405"/>
            <a:ext cx="6477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8077200" y="2514600"/>
            <a:ext cx="838200" cy="16002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a:stretch>
            <a:fillRect/>
          </a:stretch>
        </p:blipFill>
        <p:spPr>
          <a:xfrm>
            <a:off x="74737" y="1841500"/>
            <a:ext cx="4888241" cy="3017520"/>
          </a:xfrm>
          <a:prstGeom prst="rect">
            <a:avLst/>
          </a:prstGeom>
        </p:spPr>
      </p:pic>
    </p:spTree>
    <p:extLst>
      <p:ext uri="{BB962C8B-B14F-4D97-AF65-F5344CB8AC3E}">
        <p14:creationId xmlns:p14="http://schemas.microsoft.com/office/powerpoint/2010/main" val="343959540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About Calculated Fields</a:t>
            </a:r>
            <a:endParaRPr lang="en-US" dirty="0"/>
          </a:p>
        </p:txBody>
      </p:sp>
      <p:sp>
        <p:nvSpPr>
          <p:cNvPr id="3" name="Content Placeholder 2"/>
          <p:cNvSpPr>
            <a:spLocks noGrp="1"/>
          </p:cNvSpPr>
          <p:nvPr>
            <p:ph idx="1"/>
          </p:nvPr>
        </p:nvSpPr>
        <p:spPr>
          <a:xfrm>
            <a:off x="457200" y="1295400"/>
            <a:ext cx="8229600" cy="4830763"/>
          </a:xfrm>
        </p:spPr>
        <p:txBody>
          <a:bodyPr>
            <a:normAutofit/>
          </a:bodyPr>
          <a:lstStyle/>
          <a:p>
            <a:r>
              <a:rPr lang="en-US" dirty="0" smtClean="0"/>
              <a:t>For </a:t>
            </a:r>
            <a:r>
              <a:rPr lang="en-US" dirty="0"/>
              <a:t>calculated fields, the individual amounts in the other fields are summed, and then the calculation is performed on the total amount. </a:t>
            </a:r>
          </a:p>
          <a:p>
            <a:r>
              <a:rPr lang="en-US" dirty="0"/>
              <a:t>Calculated field formulas cannot refer to the </a:t>
            </a:r>
            <a:r>
              <a:rPr lang="en-US" dirty="0" smtClean="0"/>
              <a:t>Pivot </a:t>
            </a:r>
            <a:r>
              <a:rPr lang="en-US" dirty="0"/>
              <a:t>table totals or subtotals </a:t>
            </a:r>
          </a:p>
          <a:p>
            <a:r>
              <a:rPr lang="en-US" dirty="0"/>
              <a:t>Calculated field formulas cannot refer to worksheet cells by address or by name. </a:t>
            </a:r>
          </a:p>
          <a:p>
            <a:r>
              <a:rPr lang="en-US" b="1" dirty="0"/>
              <a:t>Sum</a:t>
            </a:r>
            <a:r>
              <a:rPr lang="en-US" dirty="0"/>
              <a:t> is the only function available for a calculated field. </a:t>
            </a:r>
          </a:p>
        </p:txBody>
      </p:sp>
      <p:sp>
        <p:nvSpPr>
          <p:cNvPr id="4" name="Date Placeholder 3"/>
          <p:cNvSpPr>
            <a:spLocks noGrp="1"/>
          </p:cNvSpPr>
          <p:nvPr>
            <p:ph type="dt" sz="half" idx="10"/>
          </p:nvPr>
        </p:nvSpPr>
        <p:spPr/>
        <p:txBody>
          <a:bodyPr/>
          <a:lstStyle/>
          <a:p>
            <a:r>
              <a:rPr lang="en-US" smtClean="0"/>
              <a:t>CS1100</a:t>
            </a:r>
            <a:endParaRPr lang="en-US"/>
          </a:p>
        </p:txBody>
      </p:sp>
      <p:sp>
        <p:nvSpPr>
          <p:cNvPr id="5" name="Footer Placeholder 4"/>
          <p:cNvSpPr>
            <a:spLocks noGrp="1"/>
          </p:cNvSpPr>
          <p:nvPr>
            <p:ph type="ftr" sz="quarter" idx="11"/>
          </p:nvPr>
        </p:nvSpPr>
        <p:spPr/>
        <p:txBody>
          <a:bodyPr/>
          <a:lstStyle/>
          <a:p>
            <a:r>
              <a:rPr lang="en-US" dirty="0" smtClean="0"/>
              <a:t>Pivot tables and charts</a:t>
            </a:r>
          </a:p>
        </p:txBody>
      </p:sp>
      <p:sp>
        <p:nvSpPr>
          <p:cNvPr id="6" name="Slide Number Placeholder 5"/>
          <p:cNvSpPr>
            <a:spLocks noGrp="1"/>
          </p:cNvSpPr>
          <p:nvPr>
            <p:ph type="sldNum" sz="quarter" idx="12"/>
          </p:nvPr>
        </p:nvSpPr>
        <p:spPr/>
        <p:txBody>
          <a:bodyPr/>
          <a:lstStyle/>
          <a:p>
            <a:fld id="{C0F4FBFA-1248-4AAF-9253-30F121885773}" type="slidenum">
              <a:rPr lang="en-US" smtClean="0"/>
              <a:pPr/>
              <a:t>24</a:t>
            </a:fld>
            <a:endParaRPr lang="en-US"/>
          </a:p>
        </p:txBody>
      </p:sp>
    </p:spTree>
    <p:extLst>
      <p:ext uri="{BB962C8B-B14F-4D97-AF65-F5344CB8AC3E}">
        <p14:creationId xmlns:p14="http://schemas.microsoft.com/office/powerpoint/2010/main" val="383598554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2"/>
          <a:stretch>
            <a:fillRect/>
          </a:stretch>
        </p:blipFill>
        <p:spPr>
          <a:xfrm>
            <a:off x="6019800" y="1295400"/>
            <a:ext cx="2724150" cy="1466850"/>
          </a:xfrm>
          <a:prstGeom prst="rect">
            <a:avLst/>
          </a:prstGeom>
        </p:spPr>
      </p:pic>
      <p:sp>
        <p:nvSpPr>
          <p:cNvPr id="2" name="Title 1"/>
          <p:cNvSpPr>
            <a:spLocks noGrp="1"/>
          </p:cNvSpPr>
          <p:nvPr>
            <p:ph type="title"/>
          </p:nvPr>
        </p:nvSpPr>
        <p:spPr>
          <a:xfrm>
            <a:off x="457200" y="76200"/>
            <a:ext cx="8229600" cy="1143000"/>
          </a:xfrm>
        </p:spPr>
        <p:txBody>
          <a:bodyPr>
            <a:normAutofit/>
          </a:bodyPr>
          <a:lstStyle/>
          <a:p>
            <a:r>
              <a:rPr lang="en-US" b="1" dirty="0"/>
              <a:t>To add a calculated field</a:t>
            </a:r>
            <a:r>
              <a:rPr lang="en-US" b="1" dirty="0" smtClean="0"/>
              <a:t>:</a:t>
            </a:r>
            <a:endParaRPr lang="en-US" dirty="0"/>
          </a:p>
        </p:txBody>
      </p:sp>
      <p:sp>
        <p:nvSpPr>
          <p:cNvPr id="3" name="Content Placeholder 2"/>
          <p:cNvSpPr>
            <a:spLocks noGrp="1"/>
          </p:cNvSpPr>
          <p:nvPr>
            <p:ph idx="1"/>
          </p:nvPr>
        </p:nvSpPr>
        <p:spPr>
          <a:xfrm>
            <a:off x="152400" y="1219200"/>
            <a:ext cx="5667375" cy="1828800"/>
          </a:xfrm>
        </p:spPr>
        <p:txBody>
          <a:bodyPr>
            <a:normAutofit fontScale="70000" lnSpcReduction="20000"/>
          </a:bodyPr>
          <a:lstStyle/>
          <a:p>
            <a:r>
              <a:rPr lang="en-US" dirty="0" smtClean="0"/>
              <a:t>Select </a:t>
            </a:r>
            <a:r>
              <a:rPr lang="en-US" dirty="0"/>
              <a:t>a cell in the pivot table, and on the Excel Ribbon, under the PivotTable Tools tab, click the </a:t>
            </a:r>
            <a:r>
              <a:rPr lang="en-US" dirty="0" smtClean="0"/>
              <a:t>Analyze tab</a:t>
            </a:r>
            <a:r>
              <a:rPr lang="en-US" dirty="0"/>
              <a:t>. </a:t>
            </a:r>
          </a:p>
          <a:p>
            <a:r>
              <a:rPr lang="en-US" dirty="0"/>
              <a:t>In the </a:t>
            </a:r>
            <a:r>
              <a:rPr lang="en-US" dirty="0" smtClean="0"/>
              <a:t>Calculations </a:t>
            </a:r>
            <a:r>
              <a:rPr lang="en-US" dirty="0"/>
              <a:t>group, click </a:t>
            </a:r>
            <a:r>
              <a:rPr lang="en-US" dirty="0" smtClean="0"/>
              <a:t>Fields, Items &amp; Sets, </a:t>
            </a:r>
            <a:r>
              <a:rPr lang="en-US" dirty="0"/>
              <a:t>and then click Calculated Field. </a:t>
            </a:r>
            <a:r>
              <a:rPr lang="en-US" dirty="0" smtClean="0"/>
              <a:t> (Calculated fields can also be modified here.)</a:t>
            </a:r>
          </a:p>
          <a:p>
            <a:endParaRPr lang="en-US" dirty="0"/>
          </a:p>
        </p:txBody>
      </p:sp>
      <p:sp>
        <p:nvSpPr>
          <p:cNvPr id="4" name="Date Placeholder 3"/>
          <p:cNvSpPr>
            <a:spLocks noGrp="1"/>
          </p:cNvSpPr>
          <p:nvPr>
            <p:ph type="dt" sz="half" idx="10"/>
          </p:nvPr>
        </p:nvSpPr>
        <p:spPr/>
        <p:txBody>
          <a:bodyPr/>
          <a:lstStyle/>
          <a:p>
            <a:r>
              <a:rPr lang="en-US" smtClean="0"/>
              <a:t>CS1100</a:t>
            </a:r>
            <a:endParaRPr lang="en-US"/>
          </a:p>
        </p:txBody>
      </p:sp>
      <p:sp>
        <p:nvSpPr>
          <p:cNvPr id="5" name="Footer Placeholder 4"/>
          <p:cNvSpPr>
            <a:spLocks noGrp="1"/>
          </p:cNvSpPr>
          <p:nvPr>
            <p:ph type="ftr" sz="quarter" idx="11"/>
          </p:nvPr>
        </p:nvSpPr>
        <p:spPr/>
        <p:txBody>
          <a:bodyPr/>
          <a:lstStyle/>
          <a:p>
            <a:r>
              <a:rPr lang="en-US" dirty="0" smtClean="0"/>
              <a:t>Pivot tables and charts</a:t>
            </a:r>
          </a:p>
        </p:txBody>
      </p:sp>
      <p:sp>
        <p:nvSpPr>
          <p:cNvPr id="6" name="Slide Number Placeholder 5"/>
          <p:cNvSpPr>
            <a:spLocks noGrp="1"/>
          </p:cNvSpPr>
          <p:nvPr>
            <p:ph type="sldNum" sz="quarter" idx="12"/>
          </p:nvPr>
        </p:nvSpPr>
        <p:spPr/>
        <p:txBody>
          <a:bodyPr/>
          <a:lstStyle/>
          <a:p>
            <a:fld id="{C0F4FBFA-1248-4AAF-9253-30F121885773}" type="slidenum">
              <a:rPr lang="en-US" smtClean="0"/>
              <a:pPr/>
              <a:t>25</a:t>
            </a:fld>
            <a:endParaRPr lang="en-US"/>
          </a:p>
        </p:txBody>
      </p:sp>
      <p:sp>
        <p:nvSpPr>
          <p:cNvPr id="8" name="Content Placeholder 2"/>
          <p:cNvSpPr txBox="1">
            <a:spLocks/>
          </p:cNvSpPr>
          <p:nvPr/>
        </p:nvSpPr>
        <p:spPr>
          <a:xfrm>
            <a:off x="304800" y="3124200"/>
            <a:ext cx="8686800" cy="30480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800" dirty="0" smtClean="0"/>
              <a:t>Type a name for the calculated field, for example, Bonus. </a:t>
            </a:r>
          </a:p>
          <a:p>
            <a:r>
              <a:rPr lang="en-US" sz="2800" dirty="0" smtClean="0"/>
              <a:t>In the Formula box, type in the formula</a:t>
            </a:r>
          </a:p>
          <a:p>
            <a:r>
              <a:rPr lang="en-US" sz="2800" dirty="0" smtClean="0"/>
              <a:t>Click Add to save the calculated field, and click Close. The Bonus field appears in the Values area of the pivot table, and in the field list in the PivotTable Field List. </a:t>
            </a:r>
          </a:p>
          <a:p>
            <a:endParaRPr lang="en-US" sz="2800" dirty="0"/>
          </a:p>
        </p:txBody>
      </p:sp>
      <p:sp>
        <p:nvSpPr>
          <p:cNvPr id="9" name="Oval 8"/>
          <p:cNvSpPr/>
          <p:nvPr/>
        </p:nvSpPr>
        <p:spPr>
          <a:xfrm>
            <a:off x="7205662" y="1712302"/>
            <a:ext cx="1481138" cy="3810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5790634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lstStyle/>
          <a:p>
            <a:r>
              <a:rPr lang="en-US" dirty="0" smtClean="0"/>
              <a:t>Calculated Items</a:t>
            </a:r>
            <a:endParaRPr lang="en-US" dirty="0"/>
          </a:p>
        </p:txBody>
      </p:sp>
      <p:sp>
        <p:nvSpPr>
          <p:cNvPr id="3" name="Content Placeholder 2"/>
          <p:cNvSpPr>
            <a:spLocks noGrp="1"/>
          </p:cNvSpPr>
          <p:nvPr>
            <p:ph idx="1"/>
          </p:nvPr>
        </p:nvSpPr>
        <p:spPr>
          <a:xfrm>
            <a:off x="457200" y="990600"/>
            <a:ext cx="8153400" cy="1523999"/>
          </a:xfrm>
        </p:spPr>
        <p:txBody>
          <a:bodyPr>
            <a:normAutofit fontScale="62500" lnSpcReduction="20000"/>
          </a:bodyPr>
          <a:lstStyle/>
          <a:p>
            <a:r>
              <a:rPr lang="en-US" dirty="0" smtClean="0"/>
              <a:t>A calculated item is a new item in an existing field</a:t>
            </a:r>
          </a:p>
          <a:p>
            <a:r>
              <a:rPr lang="en-US" dirty="0" smtClean="0"/>
              <a:t>Derived from calculations performed on other items already in the field.</a:t>
            </a:r>
          </a:p>
          <a:p>
            <a:r>
              <a:rPr lang="en-US" dirty="0" smtClean="0"/>
              <a:t>Example: the service plan for </a:t>
            </a:r>
            <a:r>
              <a:rPr lang="en-US" dirty="0" err="1" smtClean="0"/>
              <a:t>FastCar</a:t>
            </a:r>
            <a:r>
              <a:rPr lang="en-US" dirty="0" smtClean="0"/>
              <a:t> adds 5% to sales for the product. Create a new Calculated Item that calculates values for </a:t>
            </a:r>
            <a:r>
              <a:rPr lang="en-US" dirty="0" err="1" smtClean="0"/>
              <a:t>FastCar</a:t>
            </a:r>
            <a:r>
              <a:rPr lang="en-US" dirty="0" smtClean="0"/>
              <a:t> service plans.</a:t>
            </a:r>
            <a:endParaRPr lang="en-US" dirty="0"/>
          </a:p>
        </p:txBody>
      </p:sp>
      <p:sp>
        <p:nvSpPr>
          <p:cNvPr id="4" name="Date Placeholder 3"/>
          <p:cNvSpPr>
            <a:spLocks noGrp="1"/>
          </p:cNvSpPr>
          <p:nvPr>
            <p:ph type="dt" sz="half" idx="10"/>
          </p:nvPr>
        </p:nvSpPr>
        <p:spPr/>
        <p:txBody>
          <a:bodyPr/>
          <a:lstStyle/>
          <a:p>
            <a:r>
              <a:rPr lang="en-US" smtClean="0"/>
              <a:t>CS1100</a:t>
            </a:r>
            <a:endParaRPr lang="en-US"/>
          </a:p>
        </p:txBody>
      </p:sp>
      <p:sp>
        <p:nvSpPr>
          <p:cNvPr id="5" name="Footer Placeholder 4"/>
          <p:cNvSpPr>
            <a:spLocks noGrp="1"/>
          </p:cNvSpPr>
          <p:nvPr>
            <p:ph type="ftr" sz="quarter" idx="11"/>
          </p:nvPr>
        </p:nvSpPr>
        <p:spPr/>
        <p:txBody>
          <a:bodyPr/>
          <a:lstStyle/>
          <a:p>
            <a:r>
              <a:rPr lang="en-US" dirty="0"/>
              <a:t>Pivot tables and charts</a:t>
            </a:r>
          </a:p>
        </p:txBody>
      </p:sp>
      <p:sp>
        <p:nvSpPr>
          <p:cNvPr id="6" name="Slide Number Placeholder 5"/>
          <p:cNvSpPr>
            <a:spLocks noGrp="1"/>
          </p:cNvSpPr>
          <p:nvPr>
            <p:ph type="sldNum" sz="quarter" idx="12"/>
          </p:nvPr>
        </p:nvSpPr>
        <p:spPr/>
        <p:txBody>
          <a:bodyPr/>
          <a:lstStyle/>
          <a:p>
            <a:fld id="{C0F4FBFA-1248-4AAF-9253-30F121885773}" type="slidenum">
              <a:rPr lang="en-US" smtClean="0"/>
              <a:pPr/>
              <a:t>26</a:t>
            </a:fld>
            <a:endParaRPr lang="en-US"/>
          </a:p>
        </p:txBody>
      </p:sp>
      <p:pic>
        <p:nvPicPr>
          <p:cNvPr id="2053"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5900" y="2551148"/>
            <a:ext cx="5753100" cy="37734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6994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lstStyle/>
          <a:p>
            <a:r>
              <a:rPr lang="en-US" dirty="0" smtClean="0"/>
              <a:t>Calculated Items Warnings</a:t>
            </a:r>
            <a:endParaRPr lang="en-US" dirty="0"/>
          </a:p>
        </p:txBody>
      </p:sp>
      <p:sp>
        <p:nvSpPr>
          <p:cNvPr id="3" name="Content Placeholder 2"/>
          <p:cNvSpPr>
            <a:spLocks noGrp="1"/>
          </p:cNvSpPr>
          <p:nvPr>
            <p:ph idx="1"/>
          </p:nvPr>
        </p:nvSpPr>
        <p:spPr>
          <a:xfrm>
            <a:off x="457200" y="990600"/>
            <a:ext cx="8153400" cy="5257800"/>
          </a:xfrm>
        </p:spPr>
        <p:txBody>
          <a:bodyPr>
            <a:normAutofit fontScale="85000" lnSpcReduction="10000"/>
          </a:bodyPr>
          <a:lstStyle/>
          <a:p>
            <a:r>
              <a:rPr lang="en-US" dirty="0" smtClean="0"/>
              <a:t>A field with a </a:t>
            </a:r>
            <a:r>
              <a:rPr lang="en-US" dirty="0"/>
              <a:t>calculated </a:t>
            </a:r>
            <a:r>
              <a:rPr lang="en-US" dirty="0" smtClean="0"/>
              <a:t>item cannot be moved to </a:t>
            </a:r>
            <a:r>
              <a:rPr lang="en-US" dirty="0"/>
              <a:t>the Report </a:t>
            </a:r>
            <a:r>
              <a:rPr lang="en-US" dirty="0" smtClean="0"/>
              <a:t>Filter </a:t>
            </a:r>
            <a:r>
              <a:rPr lang="en-US" dirty="0"/>
              <a:t>area </a:t>
            </a:r>
            <a:endParaRPr lang="en-US" dirty="0" smtClean="0"/>
          </a:p>
          <a:p>
            <a:r>
              <a:rPr lang="en-US" dirty="0" smtClean="0"/>
              <a:t>Multiple </a:t>
            </a:r>
            <a:r>
              <a:rPr lang="en-US" dirty="0"/>
              <a:t>copies of a field </a:t>
            </a:r>
            <a:r>
              <a:rPr lang="en-US" dirty="0" smtClean="0"/>
              <a:t>are not supported when a PT has calculated items.</a:t>
            </a:r>
          </a:p>
          <a:p>
            <a:r>
              <a:rPr lang="en-US" dirty="0" smtClean="0"/>
              <a:t>A problem can occur </a:t>
            </a:r>
            <a:r>
              <a:rPr lang="en-US" dirty="0"/>
              <a:t>when a calculated </a:t>
            </a:r>
            <a:r>
              <a:rPr lang="en-US" dirty="0" smtClean="0"/>
              <a:t>item or </a:t>
            </a:r>
            <a:r>
              <a:rPr lang="en-US" dirty="0"/>
              <a:t>function defined in one pivot table is </a:t>
            </a:r>
            <a:r>
              <a:rPr lang="en-US" dirty="0" smtClean="0"/>
              <a:t>applied </a:t>
            </a:r>
            <a:r>
              <a:rPr lang="en-US" dirty="0"/>
              <a:t>to other pivot tables in </a:t>
            </a:r>
            <a:r>
              <a:rPr lang="en-US" dirty="0" smtClean="0"/>
              <a:t>an Excel file causing </a:t>
            </a:r>
            <a:r>
              <a:rPr lang="en-US" dirty="0"/>
              <a:t>a conflict</a:t>
            </a:r>
            <a:r>
              <a:rPr lang="en-US" dirty="0" smtClean="0"/>
              <a:t>.</a:t>
            </a:r>
          </a:p>
          <a:p>
            <a:r>
              <a:rPr lang="en-US" dirty="0" smtClean="0"/>
              <a:t> </a:t>
            </a:r>
            <a:r>
              <a:rPr lang="en-US" dirty="0"/>
              <a:t>This can be solved by making pivot tables that are based on the same source data independent. </a:t>
            </a:r>
            <a:endParaRPr lang="en-US" dirty="0" smtClean="0"/>
          </a:p>
          <a:p>
            <a:pPr lvl="1"/>
            <a:r>
              <a:rPr lang="en-US" dirty="0" smtClean="0"/>
              <a:t>For instance, </a:t>
            </a:r>
            <a:r>
              <a:rPr lang="en-US" dirty="0"/>
              <a:t>give the </a:t>
            </a:r>
            <a:r>
              <a:rPr lang="en-US" dirty="0" smtClean="0"/>
              <a:t>source data two </a:t>
            </a:r>
            <a:r>
              <a:rPr lang="en-US" dirty="0"/>
              <a:t>different defined names and use one of the names for </a:t>
            </a:r>
            <a:r>
              <a:rPr lang="en-US" dirty="0" smtClean="0"/>
              <a:t>a PT with a calculated item and the other name for pivot tables without.</a:t>
            </a:r>
            <a:endParaRPr lang="en-US" dirty="0"/>
          </a:p>
        </p:txBody>
      </p:sp>
      <p:sp>
        <p:nvSpPr>
          <p:cNvPr id="4" name="Date Placeholder 3"/>
          <p:cNvSpPr>
            <a:spLocks noGrp="1"/>
          </p:cNvSpPr>
          <p:nvPr>
            <p:ph type="dt" sz="half" idx="10"/>
          </p:nvPr>
        </p:nvSpPr>
        <p:spPr/>
        <p:txBody>
          <a:bodyPr/>
          <a:lstStyle/>
          <a:p>
            <a:r>
              <a:rPr lang="en-US" smtClean="0"/>
              <a:t>CS1100</a:t>
            </a:r>
            <a:endParaRPr lang="en-US"/>
          </a:p>
        </p:txBody>
      </p:sp>
      <p:sp>
        <p:nvSpPr>
          <p:cNvPr id="5" name="Footer Placeholder 4"/>
          <p:cNvSpPr>
            <a:spLocks noGrp="1"/>
          </p:cNvSpPr>
          <p:nvPr>
            <p:ph type="ftr" sz="quarter" idx="11"/>
          </p:nvPr>
        </p:nvSpPr>
        <p:spPr/>
        <p:txBody>
          <a:bodyPr/>
          <a:lstStyle/>
          <a:p>
            <a:r>
              <a:rPr lang="en-US" dirty="0"/>
              <a:t>Pivot tables and charts</a:t>
            </a:r>
          </a:p>
        </p:txBody>
      </p:sp>
      <p:sp>
        <p:nvSpPr>
          <p:cNvPr id="6" name="Slide Number Placeholder 5"/>
          <p:cNvSpPr>
            <a:spLocks noGrp="1"/>
          </p:cNvSpPr>
          <p:nvPr>
            <p:ph type="sldNum" sz="quarter" idx="12"/>
          </p:nvPr>
        </p:nvSpPr>
        <p:spPr/>
        <p:txBody>
          <a:bodyPr/>
          <a:lstStyle/>
          <a:p>
            <a:fld id="{C0F4FBFA-1248-4AAF-9253-30F121885773}" type="slidenum">
              <a:rPr lang="en-US" smtClean="0"/>
              <a:pPr/>
              <a:t>27</a:t>
            </a:fld>
            <a:endParaRPr lang="en-US"/>
          </a:p>
        </p:txBody>
      </p:sp>
    </p:spTree>
    <p:extLst>
      <p:ext uri="{BB962C8B-B14F-4D97-AF65-F5344CB8AC3E}">
        <p14:creationId xmlns:p14="http://schemas.microsoft.com/office/powerpoint/2010/main" val="267032737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a:xfrm>
            <a:off x="457200" y="838200"/>
            <a:ext cx="8229600" cy="4906963"/>
          </a:xfrm>
        </p:spPr>
        <p:txBody>
          <a:bodyPr/>
          <a:lstStyle/>
          <a:p>
            <a:pPr marL="0" indent="0">
              <a:buNone/>
            </a:pPr>
            <a:r>
              <a:rPr lang="en-US" dirty="0" smtClean="0"/>
              <a:t>You can also make charts of summarized pivot table data.</a:t>
            </a:r>
          </a:p>
          <a:p>
            <a:pPr marL="0" indent="0">
              <a:buNone/>
            </a:pPr>
            <a:endParaRPr lang="en-US" dirty="0"/>
          </a:p>
        </p:txBody>
      </p:sp>
      <p:pic>
        <p:nvPicPr>
          <p:cNvPr id="3" name="Picture 2"/>
          <p:cNvPicPr>
            <a:picLocks noChangeAspect="1"/>
          </p:cNvPicPr>
          <p:nvPr/>
        </p:nvPicPr>
        <p:blipFill>
          <a:blip r:embed="rId2"/>
          <a:stretch>
            <a:fillRect/>
          </a:stretch>
        </p:blipFill>
        <p:spPr>
          <a:xfrm>
            <a:off x="3657600" y="1447800"/>
            <a:ext cx="3000375" cy="1381125"/>
          </a:xfrm>
          <a:prstGeom prst="rect">
            <a:avLst/>
          </a:prstGeom>
        </p:spPr>
      </p:pic>
      <p:sp>
        <p:nvSpPr>
          <p:cNvPr id="2" name="Title 1"/>
          <p:cNvSpPr>
            <a:spLocks noGrp="1"/>
          </p:cNvSpPr>
          <p:nvPr>
            <p:ph type="title"/>
          </p:nvPr>
        </p:nvSpPr>
        <p:spPr>
          <a:xfrm>
            <a:off x="457200" y="0"/>
            <a:ext cx="8229600" cy="1143000"/>
          </a:xfrm>
        </p:spPr>
        <p:txBody>
          <a:bodyPr/>
          <a:lstStyle/>
          <a:p>
            <a:r>
              <a:rPr lang="en-US" dirty="0" smtClean="0"/>
              <a:t>Pivot Charts</a:t>
            </a:r>
            <a:endParaRPr lang="en-US" dirty="0"/>
          </a:p>
        </p:txBody>
      </p:sp>
      <p:sp>
        <p:nvSpPr>
          <p:cNvPr id="4" name="Date Placeholder 3"/>
          <p:cNvSpPr>
            <a:spLocks noGrp="1"/>
          </p:cNvSpPr>
          <p:nvPr>
            <p:ph type="dt" sz="half" idx="10"/>
          </p:nvPr>
        </p:nvSpPr>
        <p:spPr/>
        <p:txBody>
          <a:bodyPr/>
          <a:lstStyle/>
          <a:p>
            <a:r>
              <a:rPr lang="en-US" smtClean="0"/>
              <a:t>CS1100</a:t>
            </a:r>
            <a:endParaRPr lang="en-US"/>
          </a:p>
        </p:txBody>
      </p:sp>
      <p:sp>
        <p:nvSpPr>
          <p:cNvPr id="5" name="Footer Placeholder 4"/>
          <p:cNvSpPr>
            <a:spLocks noGrp="1"/>
          </p:cNvSpPr>
          <p:nvPr>
            <p:ph type="ftr" sz="quarter" idx="11"/>
          </p:nvPr>
        </p:nvSpPr>
        <p:spPr/>
        <p:txBody>
          <a:bodyPr/>
          <a:lstStyle/>
          <a:p>
            <a:r>
              <a:rPr lang="en-US" dirty="0"/>
              <a:t>Pivot tables and charts</a:t>
            </a:r>
          </a:p>
        </p:txBody>
      </p:sp>
      <p:sp>
        <p:nvSpPr>
          <p:cNvPr id="6" name="Slide Number Placeholder 5"/>
          <p:cNvSpPr>
            <a:spLocks noGrp="1"/>
          </p:cNvSpPr>
          <p:nvPr>
            <p:ph type="sldNum" sz="quarter" idx="12"/>
          </p:nvPr>
        </p:nvSpPr>
        <p:spPr/>
        <p:txBody>
          <a:bodyPr/>
          <a:lstStyle/>
          <a:p>
            <a:fld id="{C0F4FBFA-1248-4AAF-9253-30F121885773}" type="slidenum">
              <a:rPr lang="en-US" smtClean="0"/>
              <a:pPr/>
              <a:t>28</a:t>
            </a:fld>
            <a:endParaRPr lang="en-US"/>
          </a:p>
        </p:txBody>
      </p:sp>
      <p:sp>
        <p:nvSpPr>
          <p:cNvPr id="10" name="Oval 9"/>
          <p:cNvSpPr/>
          <p:nvPr/>
        </p:nvSpPr>
        <p:spPr>
          <a:xfrm>
            <a:off x="5972175" y="1877469"/>
            <a:ext cx="914400" cy="8382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pic>
        <p:nvPicPr>
          <p:cNvPr id="7" name="Picture 6"/>
          <p:cNvPicPr>
            <a:picLocks noChangeAspect="1"/>
          </p:cNvPicPr>
          <p:nvPr/>
        </p:nvPicPr>
        <p:blipFill>
          <a:blip r:embed="rId3"/>
          <a:stretch>
            <a:fillRect/>
          </a:stretch>
        </p:blipFill>
        <p:spPr>
          <a:xfrm>
            <a:off x="1976437" y="2725194"/>
            <a:ext cx="5086350" cy="4171950"/>
          </a:xfrm>
          <a:prstGeom prst="rect">
            <a:avLst/>
          </a:prstGeom>
        </p:spPr>
      </p:pic>
    </p:spTree>
    <p:extLst>
      <p:ext uri="{BB962C8B-B14F-4D97-AF65-F5344CB8AC3E}">
        <p14:creationId xmlns:p14="http://schemas.microsoft.com/office/powerpoint/2010/main" val="271856749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2424112" y="1484668"/>
            <a:ext cx="4295775" cy="1143000"/>
          </a:xfrm>
          <a:prstGeom prst="rect">
            <a:avLst/>
          </a:prstGeom>
        </p:spPr>
      </p:pic>
      <p:sp>
        <p:nvSpPr>
          <p:cNvPr id="7" name="Title 6"/>
          <p:cNvSpPr>
            <a:spLocks noGrp="1"/>
          </p:cNvSpPr>
          <p:nvPr>
            <p:ph type="title"/>
          </p:nvPr>
        </p:nvSpPr>
        <p:spPr>
          <a:xfrm>
            <a:off x="76200" y="0"/>
            <a:ext cx="9067800" cy="838200"/>
          </a:xfrm>
        </p:spPr>
        <p:txBody>
          <a:bodyPr>
            <a:normAutofit fontScale="90000"/>
          </a:bodyPr>
          <a:lstStyle/>
          <a:p>
            <a:r>
              <a:rPr lang="en-US" dirty="0" smtClean="0"/>
              <a:t>Create a Pivot Table from an Access Table</a:t>
            </a:r>
            <a:endParaRPr lang="en-US" dirty="0"/>
          </a:p>
        </p:txBody>
      </p:sp>
      <p:sp>
        <p:nvSpPr>
          <p:cNvPr id="4" name="Date Placeholder 3"/>
          <p:cNvSpPr>
            <a:spLocks noGrp="1"/>
          </p:cNvSpPr>
          <p:nvPr>
            <p:ph type="dt" sz="half" idx="10"/>
          </p:nvPr>
        </p:nvSpPr>
        <p:spPr/>
        <p:txBody>
          <a:bodyPr/>
          <a:lstStyle/>
          <a:p>
            <a:r>
              <a:rPr lang="en-US" smtClean="0"/>
              <a:t>CS1100</a:t>
            </a:r>
            <a:endParaRPr lang="en-US"/>
          </a:p>
        </p:txBody>
      </p:sp>
      <p:sp>
        <p:nvSpPr>
          <p:cNvPr id="5" name="Footer Placeholder 4"/>
          <p:cNvSpPr>
            <a:spLocks noGrp="1"/>
          </p:cNvSpPr>
          <p:nvPr>
            <p:ph type="ftr" sz="quarter" idx="11"/>
          </p:nvPr>
        </p:nvSpPr>
        <p:spPr/>
        <p:txBody>
          <a:bodyPr/>
          <a:lstStyle/>
          <a:p>
            <a:r>
              <a:rPr lang="en-US" dirty="0"/>
              <a:t>Pivot tables and charts</a:t>
            </a:r>
          </a:p>
        </p:txBody>
      </p:sp>
      <p:sp>
        <p:nvSpPr>
          <p:cNvPr id="6" name="Slide Number Placeholder 5"/>
          <p:cNvSpPr>
            <a:spLocks noGrp="1"/>
          </p:cNvSpPr>
          <p:nvPr>
            <p:ph type="sldNum" sz="quarter" idx="12"/>
          </p:nvPr>
        </p:nvSpPr>
        <p:spPr/>
        <p:txBody>
          <a:bodyPr/>
          <a:lstStyle/>
          <a:p>
            <a:fld id="{C0F4FBFA-1248-4AAF-9253-30F121885773}" type="slidenum">
              <a:rPr lang="en-US" smtClean="0"/>
              <a:pPr/>
              <a:t>29</a:t>
            </a:fld>
            <a:endParaRPr lang="en-US"/>
          </a:p>
        </p:txBody>
      </p:sp>
      <p:sp>
        <p:nvSpPr>
          <p:cNvPr id="2" name="TextBox 1"/>
          <p:cNvSpPr txBox="1"/>
          <p:nvPr/>
        </p:nvSpPr>
        <p:spPr>
          <a:xfrm>
            <a:off x="562988" y="914400"/>
            <a:ext cx="5219700" cy="369332"/>
          </a:xfrm>
          <a:prstGeom prst="rect">
            <a:avLst/>
          </a:prstGeom>
          <a:noFill/>
        </p:spPr>
        <p:txBody>
          <a:bodyPr wrap="square" rtlCol="0">
            <a:spAutoFit/>
          </a:bodyPr>
          <a:lstStyle/>
          <a:p>
            <a:r>
              <a:rPr lang="en-US" dirty="0" smtClean="0"/>
              <a:t>From the Data Menu, choose “From Access”</a:t>
            </a:r>
            <a:endParaRPr lang="en-US" dirty="0"/>
          </a:p>
        </p:txBody>
      </p:sp>
      <p:sp>
        <p:nvSpPr>
          <p:cNvPr id="3" name="Oval 2"/>
          <p:cNvSpPr/>
          <p:nvPr/>
        </p:nvSpPr>
        <p:spPr>
          <a:xfrm>
            <a:off x="2286000" y="1676400"/>
            <a:ext cx="759365" cy="95126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71825" y="3505200"/>
            <a:ext cx="5286375" cy="2600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TextBox 12"/>
          <p:cNvSpPr txBox="1"/>
          <p:nvPr/>
        </p:nvSpPr>
        <p:spPr>
          <a:xfrm>
            <a:off x="588928" y="4133671"/>
            <a:ext cx="2456437" cy="1200329"/>
          </a:xfrm>
          <a:prstGeom prst="rect">
            <a:avLst/>
          </a:prstGeom>
          <a:noFill/>
        </p:spPr>
        <p:txBody>
          <a:bodyPr wrap="square" rtlCol="0">
            <a:spAutoFit/>
          </a:bodyPr>
          <a:lstStyle/>
          <a:p>
            <a:r>
              <a:rPr lang="en-US" dirty="0" smtClean="0"/>
              <a:t>Find your Access file and choose the table or query to use in your pivot table.</a:t>
            </a:r>
            <a:endParaRPr lang="en-US" dirty="0"/>
          </a:p>
        </p:txBody>
      </p:sp>
    </p:spTree>
    <p:extLst>
      <p:ext uri="{BB962C8B-B14F-4D97-AF65-F5344CB8AC3E}">
        <p14:creationId xmlns:p14="http://schemas.microsoft.com/office/powerpoint/2010/main" val="16834650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Pivot Tables</a:t>
            </a:r>
            <a:endParaRPr lang="en-US" dirty="0"/>
          </a:p>
        </p:txBody>
      </p:sp>
      <p:sp>
        <p:nvSpPr>
          <p:cNvPr id="8" name="Content Placeholder 7"/>
          <p:cNvSpPr>
            <a:spLocks noGrp="1"/>
          </p:cNvSpPr>
          <p:nvPr>
            <p:ph idx="1"/>
          </p:nvPr>
        </p:nvSpPr>
        <p:spPr>
          <a:xfrm>
            <a:off x="457200" y="1371600"/>
            <a:ext cx="8229600" cy="4754563"/>
          </a:xfrm>
        </p:spPr>
        <p:txBody>
          <a:bodyPr>
            <a:normAutofit/>
          </a:bodyPr>
          <a:lstStyle/>
          <a:p>
            <a:r>
              <a:rPr lang="en-US" dirty="0" smtClean="0"/>
              <a:t>So far we have been summarizing (filtering) data using IF statements.</a:t>
            </a:r>
          </a:p>
          <a:p>
            <a:r>
              <a:rPr lang="en-US" dirty="0" smtClean="0"/>
              <a:t>Pivot tables are a much more powerful, “interactive” way to produce summaries.</a:t>
            </a:r>
          </a:p>
          <a:p>
            <a:pPr lvl="1"/>
            <a:r>
              <a:rPr lang="en-US" dirty="0" smtClean="0"/>
              <a:t>Can summarize </a:t>
            </a:r>
            <a:r>
              <a:rPr lang="en-US" dirty="0"/>
              <a:t>information from selected fields of a data source</a:t>
            </a:r>
            <a:r>
              <a:rPr lang="en-US" dirty="0" smtClean="0"/>
              <a:t>.</a:t>
            </a:r>
          </a:p>
          <a:p>
            <a:pPr lvl="1"/>
            <a:r>
              <a:rPr lang="en-US" dirty="0" smtClean="0"/>
              <a:t>Pivot: rows can easily become columns, columns can easily become rows.</a:t>
            </a:r>
          </a:p>
          <a:p>
            <a:endParaRPr lang="en-US" dirty="0" smtClean="0"/>
          </a:p>
        </p:txBody>
      </p:sp>
      <p:sp>
        <p:nvSpPr>
          <p:cNvPr id="4" name="Date Placeholder 3"/>
          <p:cNvSpPr>
            <a:spLocks noGrp="1"/>
          </p:cNvSpPr>
          <p:nvPr>
            <p:ph type="dt" sz="half" idx="10"/>
          </p:nvPr>
        </p:nvSpPr>
        <p:spPr/>
        <p:txBody>
          <a:bodyPr/>
          <a:lstStyle/>
          <a:p>
            <a:r>
              <a:rPr lang="en-US" smtClean="0"/>
              <a:t>CS1100</a:t>
            </a:r>
            <a:endParaRPr lang="en-US"/>
          </a:p>
        </p:txBody>
      </p:sp>
      <p:sp>
        <p:nvSpPr>
          <p:cNvPr id="5" name="Footer Placeholder 4"/>
          <p:cNvSpPr>
            <a:spLocks noGrp="1"/>
          </p:cNvSpPr>
          <p:nvPr>
            <p:ph type="ftr" sz="quarter" idx="11"/>
          </p:nvPr>
        </p:nvSpPr>
        <p:spPr/>
        <p:txBody>
          <a:bodyPr/>
          <a:lstStyle/>
          <a:p>
            <a:r>
              <a:rPr lang="en-US" dirty="0"/>
              <a:t>Pivot tables and charts</a:t>
            </a:r>
          </a:p>
        </p:txBody>
      </p:sp>
      <p:sp>
        <p:nvSpPr>
          <p:cNvPr id="6" name="Slide Number Placeholder 5"/>
          <p:cNvSpPr>
            <a:spLocks noGrp="1"/>
          </p:cNvSpPr>
          <p:nvPr>
            <p:ph type="sldNum" sz="quarter" idx="12"/>
          </p:nvPr>
        </p:nvSpPr>
        <p:spPr/>
        <p:txBody>
          <a:bodyPr/>
          <a:lstStyle/>
          <a:p>
            <a:fld id="{C0F4FBFA-1248-4AAF-9253-30F121885773}" type="slidenum">
              <a:rPr lang="en-US" smtClean="0"/>
              <a:pPr/>
              <a:t>3</a:t>
            </a:fld>
            <a:endParaRPr lang="en-US"/>
          </a:p>
        </p:txBody>
      </p:sp>
    </p:spTree>
    <p:extLst>
      <p:ext uri="{BB962C8B-B14F-4D97-AF65-F5344CB8AC3E}">
        <p14:creationId xmlns:p14="http://schemas.microsoft.com/office/powerpoint/2010/main" val="22263780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1792288" y="2362200"/>
            <a:ext cx="5486400" cy="566738"/>
          </a:xfrm>
        </p:spPr>
        <p:txBody>
          <a:bodyPr>
            <a:noAutofit/>
          </a:bodyPr>
          <a:lstStyle/>
          <a:p>
            <a:pPr algn="ctr"/>
            <a:r>
              <a:rPr lang="en-US" sz="3200" dirty="0" smtClean="0">
                <a:solidFill>
                  <a:schemeClr val="accent6">
                    <a:lumMod val="50000"/>
                  </a:schemeClr>
                </a:solidFill>
              </a:rPr>
              <a:t>Any Questions?</a:t>
            </a:r>
            <a:endParaRPr lang="en-US" sz="3200" dirty="0">
              <a:solidFill>
                <a:schemeClr val="accent6">
                  <a:lumMod val="50000"/>
                </a:schemeClr>
              </a:solidFill>
            </a:endParaRPr>
          </a:p>
        </p:txBody>
      </p:sp>
      <p:sp>
        <p:nvSpPr>
          <p:cNvPr id="4" name="Date Placeholder 3"/>
          <p:cNvSpPr>
            <a:spLocks noGrp="1"/>
          </p:cNvSpPr>
          <p:nvPr>
            <p:ph type="dt" sz="half" idx="10"/>
          </p:nvPr>
        </p:nvSpPr>
        <p:spPr/>
        <p:txBody>
          <a:bodyPr/>
          <a:lstStyle/>
          <a:p>
            <a:r>
              <a:rPr lang="en-US" smtClean="0"/>
              <a:t>CS1100</a:t>
            </a:r>
            <a:endParaRPr lang="en-US"/>
          </a:p>
        </p:txBody>
      </p:sp>
      <p:sp>
        <p:nvSpPr>
          <p:cNvPr id="5" name="Footer Placeholder 4"/>
          <p:cNvSpPr>
            <a:spLocks noGrp="1"/>
          </p:cNvSpPr>
          <p:nvPr>
            <p:ph type="ftr" sz="quarter" idx="11"/>
          </p:nvPr>
        </p:nvSpPr>
        <p:spPr/>
        <p:txBody>
          <a:bodyPr/>
          <a:lstStyle/>
          <a:p>
            <a:r>
              <a:rPr lang="en-US" dirty="0"/>
              <a:t>Pivot tables and charts</a:t>
            </a:r>
          </a:p>
        </p:txBody>
      </p:sp>
      <p:sp>
        <p:nvSpPr>
          <p:cNvPr id="6" name="Slide Number Placeholder 5"/>
          <p:cNvSpPr>
            <a:spLocks noGrp="1"/>
          </p:cNvSpPr>
          <p:nvPr>
            <p:ph type="sldNum" sz="quarter" idx="12"/>
          </p:nvPr>
        </p:nvSpPr>
        <p:spPr/>
        <p:txBody>
          <a:bodyPr/>
          <a:lstStyle/>
          <a:p>
            <a:fld id="{C0F4FBFA-1248-4AAF-9253-30F121885773}" type="slidenum">
              <a:rPr lang="en-US" smtClean="0"/>
              <a:pPr/>
              <a:t>30</a:t>
            </a:fld>
            <a:endParaRPr lang="en-US"/>
          </a:p>
        </p:txBody>
      </p:sp>
    </p:spTree>
    <p:extLst>
      <p:ext uri="{BB962C8B-B14F-4D97-AF65-F5344CB8AC3E}">
        <p14:creationId xmlns:p14="http://schemas.microsoft.com/office/powerpoint/2010/main" val="24248850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Examples</a:t>
            </a:r>
            <a:endParaRPr lang="en-US" dirty="0"/>
          </a:p>
        </p:txBody>
      </p:sp>
      <p:sp>
        <p:nvSpPr>
          <p:cNvPr id="8" name="Content Placeholder 7"/>
          <p:cNvSpPr>
            <a:spLocks noGrp="1"/>
          </p:cNvSpPr>
          <p:nvPr>
            <p:ph idx="1"/>
          </p:nvPr>
        </p:nvSpPr>
        <p:spPr>
          <a:xfrm>
            <a:off x="457200" y="1600200"/>
            <a:ext cx="8229600" cy="4267200"/>
          </a:xfrm>
        </p:spPr>
        <p:txBody>
          <a:bodyPr>
            <a:normAutofit/>
          </a:bodyPr>
          <a:lstStyle/>
          <a:p>
            <a:r>
              <a:rPr lang="en-US" dirty="0" smtClean="0"/>
              <a:t>Summarizing data, i.e. finding average sales for each region for each product</a:t>
            </a:r>
          </a:p>
          <a:p>
            <a:r>
              <a:rPr lang="en-US" dirty="0" smtClean="0"/>
              <a:t>Filtering, sorting, summarizing data without writing any formulas</a:t>
            </a:r>
          </a:p>
          <a:p>
            <a:r>
              <a:rPr lang="en-US" dirty="0" smtClean="0"/>
              <a:t>Transposing data</a:t>
            </a:r>
          </a:p>
          <a:p>
            <a:r>
              <a:rPr lang="en-US" dirty="0" smtClean="0"/>
              <a:t>Linking data sources </a:t>
            </a:r>
          </a:p>
          <a:p>
            <a:endParaRPr lang="en-US" dirty="0" smtClean="0"/>
          </a:p>
        </p:txBody>
      </p:sp>
      <p:sp>
        <p:nvSpPr>
          <p:cNvPr id="4" name="Date Placeholder 3"/>
          <p:cNvSpPr>
            <a:spLocks noGrp="1"/>
          </p:cNvSpPr>
          <p:nvPr>
            <p:ph type="dt" sz="half" idx="10"/>
          </p:nvPr>
        </p:nvSpPr>
        <p:spPr/>
        <p:txBody>
          <a:bodyPr/>
          <a:lstStyle/>
          <a:p>
            <a:r>
              <a:rPr lang="en-US" smtClean="0"/>
              <a:t>CS1100</a:t>
            </a:r>
            <a:endParaRPr lang="en-US"/>
          </a:p>
        </p:txBody>
      </p:sp>
      <p:sp>
        <p:nvSpPr>
          <p:cNvPr id="5" name="Footer Placeholder 4"/>
          <p:cNvSpPr>
            <a:spLocks noGrp="1"/>
          </p:cNvSpPr>
          <p:nvPr>
            <p:ph type="ftr" sz="quarter" idx="11"/>
          </p:nvPr>
        </p:nvSpPr>
        <p:spPr/>
        <p:txBody>
          <a:bodyPr/>
          <a:lstStyle/>
          <a:p>
            <a:r>
              <a:rPr lang="en-US" dirty="0"/>
              <a:t>Pivot tables and charts</a:t>
            </a:r>
          </a:p>
        </p:txBody>
      </p:sp>
      <p:sp>
        <p:nvSpPr>
          <p:cNvPr id="6" name="Slide Number Placeholder 5"/>
          <p:cNvSpPr>
            <a:spLocks noGrp="1"/>
          </p:cNvSpPr>
          <p:nvPr>
            <p:ph type="sldNum" sz="quarter" idx="12"/>
          </p:nvPr>
        </p:nvSpPr>
        <p:spPr/>
        <p:txBody>
          <a:bodyPr/>
          <a:lstStyle/>
          <a:p>
            <a:fld id="{C0F4FBFA-1248-4AAF-9253-30F121885773}" type="slidenum">
              <a:rPr lang="en-US" smtClean="0"/>
              <a:pPr/>
              <a:t>4</a:t>
            </a:fld>
            <a:endParaRPr lang="en-US"/>
          </a:p>
        </p:txBody>
      </p:sp>
    </p:spTree>
    <p:extLst>
      <p:ext uri="{BB962C8B-B14F-4D97-AF65-F5344CB8AC3E}">
        <p14:creationId xmlns:p14="http://schemas.microsoft.com/office/powerpoint/2010/main" val="7090971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Organize your Data</a:t>
            </a:r>
            <a:endParaRPr lang="en-US" dirty="0"/>
          </a:p>
        </p:txBody>
      </p:sp>
      <p:sp>
        <p:nvSpPr>
          <p:cNvPr id="3" name="Content Placeholder 2"/>
          <p:cNvSpPr>
            <a:spLocks noGrp="1"/>
          </p:cNvSpPr>
          <p:nvPr>
            <p:ph idx="1"/>
          </p:nvPr>
        </p:nvSpPr>
        <p:spPr>
          <a:xfrm>
            <a:off x="457200" y="1219200"/>
            <a:ext cx="8229600" cy="4525963"/>
          </a:xfrm>
        </p:spPr>
        <p:txBody>
          <a:bodyPr/>
          <a:lstStyle/>
          <a:p>
            <a:r>
              <a:rPr lang="en-US" dirty="0" smtClean="0"/>
              <a:t>Must be </a:t>
            </a:r>
            <a:r>
              <a:rPr lang="en-US" i="1" dirty="0" smtClean="0"/>
              <a:t>raw</a:t>
            </a:r>
            <a:r>
              <a:rPr lang="en-US" dirty="0" smtClean="0"/>
              <a:t> </a:t>
            </a:r>
            <a:r>
              <a:rPr lang="en-US" dirty="0"/>
              <a:t>data, </a:t>
            </a:r>
            <a:r>
              <a:rPr lang="en-US" dirty="0" smtClean="0"/>
              <a:t>unprocessed and </a:t>
            </a:r>
            <a:r>
              <a:rPr lang="en-US" dirty="0" err="1" smtClean="0"/>
              <a:t>unsummarized</a:t>
            </a:r>
            <a:endParaRPr lang="en-US" dirty="0" smtClean="0"/>
          </a:p>
          <a:p>
            <a:r>
              <a:rPr lang="en-US" dirty="0" smtClean="0"/>
              <a:t>Each column should have a header.</a:t>
            </a:r>
          </a:p>
          <a:p>
            <a:r>
              <a:rPr lang="en-US" dirty="0" smtClean="0"/>
              <a:t>The data should have no </a:t>
            </a:r>
            <a:r>
              <a:rPr lang="en-US" dirty="0"/>
              <a:t>blank rows or columns </a:t>
            </a:r>
            <a:endParaRPr lang="en-US" dirty="0" smtClean="0"/>
          </a:p>
        </p:txBody>
      </p:sp>
      <p:sp>
        <p:nvSpPr>
          <p:cNvPr id="4" name="Date Placeholder 3"/>
          <p:cNvSpPr>
            <a:spLocks noGrp="1"/>
          </p:cNvSpPr>
          <p:nvPr>
            <p:ph type="dt" sz="half" idx="10"/>
          </p:nvPr>
        </p:nvSpPr>
        <p:spPr/>
        <p:txBody>
          <a:bodyPr/>
          <a:lstStyle/>
          <a:p>
            <a:r>
              <a:rPr lang="en-US" smtClean="0"/>
              <a:t>CS1100</a:t>
            </a:r>
            <a:endParaRPr lang="en-US"/>
          </a:p>
        </p:txBody>
      </p:sp>
      <p:sp>
        <p:nvSpPr>
          <p:cNvPr id="5" name="Footer Placeholder 4"/>
          <p:cNvSpPr>
            <a:spLocks noGrp="1"/>
          </p:cNvSpPr>
          <p:nvPr>
            <p:ph type="ftr" sz="quarter" idx="11"/>
          </p:nvPr>
        </p:nvSpPr>
        <p:spPr/>
        <p:txBody>
          <a:bodyPr/>
          <a:lstStyle/>
          <a:p>
            <a:r>
              <a:rPr lang="en-US" dirty="0"/>
              <a:t>Pivot tables and charts</a:t>
            </a:r>
          </a:p>
        </p:txBody>
      </p:sp>
      <p:sp>
        <p:nvSpPr>
          <p:cNvPr id="6" name="Slide Number Placeholder 5"/>
          <p:cNvSpPr>
            <a:spLocks noGrp="1"/>
          </p:cNvSpPr>
          <p:nvPr>
            <p:ph type="sldNum" sz="quarter" idx="12"/>
          </p:nvPr>
        </p:nvSpPr>
        <p:spPr/>
        <p:txBody>
          <a:bodyPr/>
          <a:lstStyle/>
          <a:p>
            <a:fld id="{C0F4FBFA-1248-4AAF-9253-30F121885773}" type="slidenum">
              <a:rPr lang="en-US" smtClean="0"/>
              <a:pPr/>
              <a:t>5</a:t>
            </a:fld>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3975370"/>
            <a:ext cx="5305425" cy="1247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81400" y="4419600"/>
            <a:ext cx="5248275" cy="213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descr="C:\Users\lrazzaq\AppData\Local\Microsoft\Windows\Temporary Internet Files\Content.IE5\6ZKIIBU5\MC900432530[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32923" y="5105400"/>
            <a:ext cx="1701587" cy="1168254"/>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lrazzaq\AppData\Local\Microsoft\Windows\Temporary Internet Files\Content.IE5\LZ5BFR03\MC900432537[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0212" y="4419600"/>
            <a:ext cx="1136546" cy="1136546"/>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p:nvSpPr>
        <p:spPr>
          <a:xfrm>
            <a:off x="304800" y="5662296"/>
            <a:ext cx="2133600" cy="646331"/>
          </a:xfrm>
          <a:prstGeom prst="rect">
            <a:avLst/>
          </a:prstGeom>
          <a:noFill/>
          <a:ln w="28575">
            <a:solidFill>
              <a:srgbClr val="FF0000"/>
            </a:solidFill>
          </a:ln>
        </p:spPr>
        <p:txBody>
          <a:bodyPr wrap="square" rtlCol="0">
            <a:spAutoFit/>
          </a:bodyPr>
          <a:lstStyle/>
          <a:p>
            <a:r>
              <a:rPr lang="en-US" i="1" dirty="0" smtClean="0"/>
              <a:t>not</a:t>
            </a:r>
            <a:r>
              <a:rPr lang="en-US" dirty="0" smtClean="0"/>
              <a:t> </a:t>
            </a:r>
            <a:r>
              <a:rPr lang="en-US" dirty="0"/>
              <a:t>raw </a:t>
            </a:r>
            <a:r>
              <a:rPr lang="en-US" dirty="0" smtClean="0"/>
              <a:t>data, already summarized</a:t>
            </a:r>
            <a:endParaRPr lang="en-US" dirty="0"/>
          </a:p>
        </p:txBody>
      </p:sp>
      <p:cxnSp>
        <p:nvCxnSpPr>
          <p:cNvPr id="10" name="Straight Arrow Connector 9"/>
          <p:cNvCxnSpPr>
            <a:stCxn id="8" idx="0"/>
          </p:cNvCxnSpPr>
          <p:nvPr/>
        </p:nvCxnSpPr>
        <p:spPr>
          <a:xfrm flipV="1">
            <a:off x="1371600" y="5223145"/>
            <a:ext cx="304800" cy="439151"/>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09961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Pivot Table Setup</a:t>
            </a:r>
            <a:endParaRPr lang="en-US" dirty="0"/>
          </a:p>
        </p:txBody>
      </p:sp>
      <p:sp>
        <p:nvSpPr>
          <p:cNvPr id="8" name="Content Placeholder 7"/>
          <p:cNvSpPr>
            <a:spLocks noGrp="1"/>
          </p:cNvSpPr>
          <p:nvPr>
            <p:ph idx="1"/>
          </p:nvPr>
        </p:nvSpPr>
        <p:spPr>
          <a:xfrm>
            <a:off x="457200" y="1600200"/>
            <a:ext cx="8229600" cy="4267200"/>
          </a:xfrm>
        </p:spPr>
        <p:txBody>
          <a:bodyPr>
            <a:normAutofit/>
          </a:bodyPr>
          <a:lstStyle/>
          <a:p>
            <a:r>
              <a:rPr lang="en-US" dirty="0" smtClean="0"/>
              <a:t>To create a pivot table, specify:</a:t>
            </a:r>
          </a:p>
          <a:p>
            <a:pPr lvl="1"/>
            <a:r>
              <a:rPr lang="en-US" dirty="0" smtClean="0"/>
              <a:t>Which fields you’re interested in </a:t>
            </a:r>
          </a:p>
          <a:p>
            <a:pPr lvl="1"/>
            <a:r>
              <a:rPr lang="en-US" dirty="0" smtClean="0"/>
              <a:t>How you want the table organized </a:t>
            </a:r>
          </a:p>
          <a:p>
            <a:pPr lvl="1"/>
            <a:r>
              <a:rPr lang="en-US" dirty="0" smtClean="0"/>
              <a:t>What kinds of calculations you want to perform</a:t>
            </a:r>
          </a:p>
          <a:p>
            <a:r>
              <a:rPr lang="en-US" dirty="0" smtClean="0"/>
              <a:t>You can:</a:t>
            </a:r>
          </a:p>
          <a:p>
            <a:pPr lvl="1"/>
            <a:r>
              <a:rPr lang="en-US" dirty="0" smtClean="0"/>
              <a:t>Rearrange it to view from alternative perspectives</a:t>
            </a:r>
          </a:p>
          <a:p>
            <a:pPr lvl="2"/>
            <a:r>
              <a:rPr lang="en-US" dirty="0" smtClean="0"/>
              <a:t>“pivot” the dimensions – i.e. transpose column headings to row positions</a:t>
            </a:r>
          </a:p>
          <a:p>
            <a:endParaRPr lang="en-US" dirty="0" smtClean="0"/>
          </a:p>
        </p:txBody>
      </p:sp>
      <p:sp>
        <p:nvSpPr>
          <p:cNvPr id="4" name="Date Placeholder 3"/>
          <p:cNvSpPr>
            <a:spLocks noGrp="1"/>
          </p:cNvSpPr>
          <p:nvPr>
            <p:ph type="dt" sz="half" idx="10"/>
          </p:nvPr>
        </p:nvSpPr>
        <p:spPr/>
        <p:txBody>
          <a:bodyPr/>
          <a:lstStyle/>
          <a:p>
            <a:r>
              <a:rPr lang="en-US" smtClean="0"/>
              <a:t>CS1100</a:t>
            </a:r>
            <a:endParaRPr lang="en-US"/>
          </a:p>
        </p:txBody>
      </p:sp>
      <p:sp>
        <p:nvSpPr>
          <p:cNvPr id="5" name="Footer Placeholder 4"/>
          <p:cNvSpPr>
            <a:spLocks noGrp="1"/>
          </p:cNvSpPr>
          <p:nvPr>
            <p:ph type="ftr" sz="quarter" idx="11"/>
          </p:nvPr>
        </p:nvSpPr>
        <p:spPr/>
        <p:txBody>
          <a:bodyPr/>
          <a:lstStyle/>
          <a:p>
            <a:r>
              <a:rPr lang="en-US" dirty="0"/>
              <a:t>Pivot tables and charts</a:t>
            </a:r>
          </a:p>
        </p:txBody>
      </p:sp>
      <p:sp>
        <p:nvSpPr>
          <p:cNvPr id="6" name="Slide Number Placeholder 5"/>
          <p:cNvSpPr>
            <a:spLocks noGrp="1"/>
          </p:cNvSpPr>
          <p:nvPr>
            <p:ph type="sldNum" sz="quarter" idx="12"/>
          </p:nvPr>
        </p:nvSpPr>
        <p:spPr/>
        <p:txBody>
          <a:bodyPr/>
          <a:lstStyle/>
          <a:p>
            <a:fld id="{C0F4FBFA-1248-4AAF-9253-30F121885773}" type="slidenum">
              <a:rPr lang="en-US" smtClean="0"/>
              <a:pPr/>
              <a:t>6</a:t>
            </a:fld>
            <a:endParaRPr lang="en-US"/>
          </a:p>
        </p:txBody>
      </p:sp>
    </p:spTree>
    <p:extLst>
      <p:ext uri="{BB962C8B-B14F-4D97-AF65-F5344CB8AC3E}">
        <p14:creationId xmlns:p14="http://schemas.microsoft.com/office/powerpoint/2010/main" val="9937179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Creating Pivot Tables</a:t>
            </a:r>
            <a:endParaRPr lang="en-US" dirty="0"/>
          </a:p>
        </p:txBody>
      </p:sp>
      <p:sp>
        <p:nvSpPr>
          <p:cNvPr id="4" name="Date Placeholder 3"/>
          <p:cNvSpPr>
            <a:spLocks noGrp="1"/>
          </p:cNvSpPr>
          <p:nvPr>
            <p:ph type="dt" sz="half" idx="10"/>
          </p:nvPr>
        </p:nvSpPr>
        <p:spPr/>
        <p:txBody>
          <a:bodyPr/>
          <a:lstStyle/>
          <a:p>
            <a:r>
              <a:rPr lang="en-US" smtClean="0"/>
              <a:t>CS1100</a:t>
            </a:r>
            <a:endParaRPr lang="en-US"/>
          </a:p>
        </p:txBody>
      </p:sp>
      <p:sp>
        <p:nvSpPr>
          <p:cNvPr id="5" name="Footer Placeholder 4"/>
          <p:cNvSpPr>
            <a:spLocks noGrp="1"/>
          </p:cNvSpPr>
          <p:nvPr>
            <p:ph type="ftr" sz="quarter" idx="11"/>
          </p:nvPr>
        </p:nvSpPr>
        <p:spPr/>
        <p:txBody>
          <a:bodyPr/>
          <a:lstStyle/>
          <a:p>
            <a:r>
              <a:rPr lang="en-US" dirty="0"/>
              <a:t>Pivot tables and charts</a:t>
            </a:r>
          </a:p>
        </p:txBody>
      </p:sp>
      <p:sp>
        <p:nvSpPr>
          <p:cNvPr id="6" name="Slide Number Placeholder 5"/>
          <p:cNvSpPr>
            <a:spLocks noGrp="1"/>
          </p:cNvSpPr>
          <p:nvPr>
            <p:ph type="sldNum" sz="quarter" idx="12"/>
          </p:nvPr>
        </p:nvSpPr>
        <p:spPr/>
        <p:txBody>
          <a:bodyPr/>
          <a:lstStyle/>
          <a:p>
            <a:fld id="{C0F4FBFA-1248-4AAF-9253-30F121885773}" type="slidenum">
              <a:rPr lang="en-US" smtClean="0"/>
              <a:pPr/>
              <a:t>7</a:t>
            </a:fld>
            <a:endParaRPr lang="en-US"/>
          </a:p>
        </p:txBody>
      </p:sp>
      <p:sp>
        <p:nvSpPr>
          <p:cNvPr id="14" name="Content Placeholder 13"/>
          <p:cNvSpPr>
            <a:spLocks noGrp="1"/>
          </p:cNvSpPr>
          <p:nvPr>
            <p:ph idx="1"/>
          </p:nvPr>
        </p:nvSpPr>
        <p:spPr/>
        <p:txBody>
          <a:bodyPr/>
          <a:lstStyle/>
          <a:p>
            <a:r>
              <a:rPr lang="en-US" dirty="0" smtClean="0"/>
              <a:t>Click on a cell from the table you want to summarize.</a:t>
            </a:r>
          </a:p>
          <a:p>
            <a:r>
              <a:rPr lang="en-US" dirty="0" smtClean="0"/>
              <a:t>From </a:t>
            </a:r>
            <a:r>
              <a:rPr lang="en-US" dirty="0"/>
              <a:t>the </a:t>
            </a:r>
            <a:r>
              <a:rPr lang="en-US" b="1" dirty="0"/>
              <a:t>Insert</a:t>
            </a:r>
            <a:r>
              <a:rPr lang="en-US" dirty="0"/>
              <a:t> tab, click the </a:t>
            </a:r>
            <a:r>
              <a:rPr lang="en-US" b="1" dirty="0"/>
              <a:t>PivotTable</a:t>
            </a:r>
            <a:r>
              <a:rPr lang="en-US" dirty="0"/>
              <a:t> </a:t>
            </a:r>
            <a:r>
              <a:rPr lang="en-US" dirty="0" smtClean="0"/>
              <a:t>icon</a:t>
            </a:r>
          </a:p>
          <a:p>
            <a:pPr marL="0" indent="0">
              <a:buNone/>
            </a:pPr>
            <a:endParaRPr lang="en-US" dirty="0"/>
          </a:p>
          <a:p>
            <a:pPr marL="0" indent="0">
              <a:buNone/>
            </a:pPr>
            <a:endParaRPr lang="en-US" dirty="0" smtClean="0"/>
          </a:p>
          <a:p>
            <a:endParaRPr lang="en-US" dirty="0"/>
          </a:p>
        </p:txBody>
      </p:sp>
      <p:pic>
        <p:nvPicPr>
          <p:cNvPr id="13" name="Picture 1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0" y="3276600"/>
            <a:ext cx="3124636" cy="1590897"/>
          </a:xfrm>
          <a:prstGeom prst="rect">
            <a:avLst/>
          </a:prstGeom>
        </p:spPr>
      </p:pic>
      <p:grpSp>
        <p:nvGrpSpPr>
          <p:cNvPr id="8" name="Group 7"/>
          <p:cNvGrpSpPr/>
          <p:nvPr/>
        </p:nvGrpSpPr>
        <p:grpSpPr>
          <a:xfrm>
            <a:off x="4724400" y="4664297"/>
            <a:ext cx="3962400" cy="1212628"/>
            <a:chOff x="4724400" y="4664297"/>
            <a:chExt cx="3962400" cy="1212628"/>
          </a:xfrm>
        </p:grpSpPr>
        <p:pic>
          <p:nvPicPr>
            <p:cNvPr id="3" name="Picture 2"/>
            <p:cNvPicPr>
              <a:picLocks noChangeAspect="1"/>
            </p:cNvPicPr>
            <p:nvPr/>
          </p:nvPicPr>
          <p:blipFill>
            <a:blip r:embed="rId3"/>
            <a:stretch>
              <a:fillRect/>
            </a:stretch>
          </p:blipFill>
          <p:spPr>
            <a:xfrm>
              <a:off x="4876800" y="4724400"/>
              <a:ext cx="3810000" cy="1152525"/>
            </a:xfrm>
            <a:prstGeom prst="rect">
              <a:avLst/>
            </a:prstGeom>
          </p:spPr>
        </p:pic>
        <p:sp>
          <p:nvSpPr>
            <p:cNvPr id="7" name="Oval 6"/>
            <p:cNvSpPr/>
            <p:nvPr/>
          </p:nvSpPr>
          <p:spPr>
            <a:xfrm>
              <a:off x="6083300" y="4664297"/>
              <a:ext cx="6096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4724400" y="4867497"/>
              <a:ext cx="838200" cy="84750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9224611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Creating Pivot Tables</a:t>
            </a:r>
            <a:endParaRPr lang="en-US" dirty="0"/>
          </a:p>
        </p:txBody>
      </p:sp>
      <p:sp>
        <p:nvSpPr>
          <p:cNvPr id="4" name="Date Placeholder 3"/>
          <p:cNvSpPr>
            <a:spLocks noGrp="1"/>
          </p:cNvSpPr>
          <p:nvPr>
            <p:ph type="dt" sz="half" idx="10"/>
          </p:nvPr>
        </p:nvSpPr>
        <p:spPr/>
        <p:txBody>
          <a:bodyPr/>
          <a:lstStyle/>
          <a:p>
            <a:r>
              <a:rPr lang="en-US" smtClean="0"/>
              <a:t>CS1100</a:t>
            </a:r>
            <a:endParaRPr lang="en-US"/>
          </a:p>
        </p:txBody>
      </p:sp>
      <p:sp>
        <p:nvSpPr>
          <p:cNvPr id="5" name="Footer Placeholder 4"/>
          <p:cNvSpPr>
            <a:spLocks noGrp="1"/>
          </p:cNvSpPr>
          <p:nvPr>
            <p:ph type="ftr" sz="quarter" idx="11"/>
          </p:nvPr>
        </p:nvSpPr>
        <p:spPr/>
        <p:txBody>
          <a:bodyPr/>
          <a:lstStyle/>
          <a:p>
            <a:r>
              <a:rPr lang="en-US" dirty="0"/>
              <a:t>Pivot tables and charts</a:t>
            </a:r>
          </a:p>
        </p:txBody>
      </p:sp>
      <p:sp>
        <p:nvSpPr>
          <p:cNvPr id="6" name="Slide Number Placeholder 5"/>
          <p:cNvSpPr>
            <a:spLocks noGrp="1"/>
          </p:cNvSpPr>
          <p:nvPr>
            <p:ph type="sldNum" sz="quarter" idx="12"/>
          </p:nvPr>
        </p:nvSpPr>
        <p:spPr/>
        <p:txBody>
          <a:bodyPr/>
          <a:lstStyle/>
          <a:p>
            <a:fld id="{C0F4FBFA-1248-4AAF-9253-30F121885773}" type="slidenum">
              <a:rPr lang="en-US" smtClean="0"/>
              <a:pPr/>
              <a:t>8</a:t>
            </a:fld>
            <a:endParaRPr lang="en-US"/>
          </a:p>
        </p:txBody>
      </p:sp>
      <p:sp>
        <p:nvSpPr>
          <p:cNvPr id="14" name="Content Placeholder 13"/>
          <p:cNvSpPr>
            <a:spLocks noGrp="1"/>
          </p:cNvSpPr>
          <p:nvPr>
            <p:ph idx="1"/>
          </p:nvPr>
        </p:nvSpPr>
        <p:spPr/>
        <p:txBody>
          <a:bodyPr/>
          <a:lstStyle/>
          <a:p>
            <a:r>
              <a:rPr lang="en-US" dirty="0" smtClean="0"/>
              <a:t>Select the range you want to summarize and where you would like the pivot table to appear.</a:t>
            </a:r>
          </a:p>
          <a:p>
            <a:r>
              <a:rPr lang="en-US" dirty="0" smtClean="0"/>
              <a:t>It is helpful to name the range.</a:t>
            </a:r>
            <a:endParaRPr lang="en-US" dirty="0"/>
          </a:p>
          <a:p>
            <a:pPr marL="0" indent="0">
              <a:buNone/>
            </a:pPr>
            <a:endParaRPr lang="en-US" dirty="0" smtClean="0"/>
          </a:p>
          <a:p>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71497" y="3818752"/>
            <a:ext cx="3801006" cy="2753109"/>
          </a:xfrm>
          <a:prstGeom prst="rect">
            <a:avLst/>
          </a:prstGeom>
        </p:spPr>
      </p:pic>
    </p:spTree>
    <p:extLst>
      <p:ext uri="{BB962C8B-B14F-4D97-AF65-F5344CB8AC3E}">
        <p14:creationId xmlns:p14="http://schemas.microsoft.com/office/powerpoint/2010/main" val="22346466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0"/>
            <a:ext cx="8229600" cy="1143000"/>
          </a:xfrm>
        </p:spPr>
        <p:txBody>
          <a:bodyPr/>
          <a:lstStyle/>
          <a:p>
            <a:r>
              <a:rPr lang="en-US" dirty="0" smtClean="0"/>
              <a:t>Creating a Pivot table</a:t>
            </a:r>
            <a:endParaRPr lang="en-US" dirty="0"/>
          </a:p>
        </p:txBody>
      </p:sp>
      <p:sp>
        <p:nvSpPr>
          <p:cNvPr id="8" name="Content Placeholder 7"/>
          <p:cNvSpPr>
            <a:spLocks noGrp="1"/>
          </p:cNvSpPr>
          <p:nvPr>
            <p:ph idx="1"/>
          </p:nvPr>
        </p:nvSpPr>
        <p:spPr>
          <a:xfrm>
            <a:off x="457200" y="1295400"/>
            <a:ext cx="5410200" cy="4800600"/>
          </a:xfrm>
        </p:spPr>
        <p:txBody>
          <a:bodyPr>
            <a:normAutofit/>
          </a:bodyPr>
          <a:lstStyle/>
          <a:p>
            <a:r>
              <a:rPr lang="en-US" dirty="0" smtClean="0"/>
              <a:t>The PivotTable Field list </a:t>
            </a:r>
            <a:r>
              <a:rPr lang="en-US" dirty="0"/>
              <a:t>is divided </a:t>
            </a:r>
            <a:r>
              <a:rPr lang="en-US" dirty="0" smtClean="0"/>
              <a:t>into sections</a:t>
            </a:r>
            <a:r>
              <a:rPr lang="en-US" dirty="0"/>
              <a:t>. </a:t>
            </a:r>
            <a:endParaRPr lang="en-US" dirty="0" smtClean="0"/>
          </a:p>
          <a:p>
            <a:r>
              <a:rPr lang="en-US" dirty="0" smtClean="0"/>
              <a:t>You </a:t>
            </a:r>
            <a:r>
              <a:rPr lang="en-US" dirty="0"/>
              <a:t>can drag and drop the fields you want in each area. </a:t>
            </a:r>
            <a:endParaRPr lang="en-US" dirty="0" smtClean="0"/>
          </a:p>
          <a:p>
            <a:r>
              <a:rPr lang="en-US" dirty="0" smtClean="0"/>
              <a:t>The </a:t>
            </a:r>
            <a:r>
              <a:rPr lang="en-US" dirty="0"/>
              <a:t>body </a:t>
            </a:r>
            <a:r>
              <a:rPr lang="en-US" dirty="0" smtClean="0"/>
              <a:t>of the table will contain </a:t>
            </a:r>
            <a:r>
              <a:rPr lang="en-US" dirty="0"/>
              <a:t>three </a:t>
            </a:r>
            <a:r>
              <a:rPr lang="en-US" dirty="0" smtClean="0"/>
              <a:t>parts: </a:t>
            </a:r>
            <a:r>
              <a:rPr lang="en-US" dirty="0"/>
              <a:t>Rows, Columns and Cells. You can use any fields in these </a:t>
            </a:r>
            <a:r>
              <a:rPr lang="en-US" dirty="0" smtClean="0"/>
              <a:t>areas.</a:t>
            </a:r>
            <a:endParaRPr lang="en-US" dirty="0"/>
          </a:p>
          <a:p>
            <a:endParaRPr lang="en-US" dirty="0" smtClean="0"/>
          </a:p>
        </p:txBody>
      </p:sp>
      <p:sp>
        <p:nvSpPr>
          <p:cNvPr id="4" name="Date Placeholder 3"/>
          <p:cNvSpPr>
            <a:spLocks noGrp="1"/>
          </p:cNvSpPr>
          <p:nvPr>
            <p:ph type="dt" sz="half" idx="10"/>
          </p:nvPr>
        </p:nvSpPr>
        <p:spPr/>
        <p:txBody>
          <a:bodyPr/>
          <a:lstStyle/>
          <a:p>
            <a:r>
              <a:rPr lang="en-US" smtClean="0"/>
              <a:t>CS1100</a:t>
            </a:r>
            <a:endParaRPr lang="en-US"/>
          </a:p>
        </p:txBody>
      </p:sp>
      <p:sp>
        <p:nvSpPr>
          <p:cNvPr id="5" name="Footer Placeholder 4"/>
          <p:cNvSpPr>
            <a:spLocks noGrp="1"/>
          </p:cNvSpPr>
          <p:nvPr>
            <p:ph type="ftr" sz="quarter" idx="11"/>
          </p:nvPr>
        </p:nvSpPr>
        <p:spPr/>
        <p:txBody>
          <a:bodyPr/>
          <a:lstStyle/>
          <a:p>
            <a:r>
              <a:rPr lang="en-US" dirty="0"/>
              <a:t>Pivot tables and charts</a:t>
            </a:r>
          </a:p>
        </p:txBody>
      </p:sp>
      <p:sp>
        <p:nvSpPr>
          <p:cNvPr id="6" name="Slide Number Placeholder 5"/>
          <p:cNvSpPr>
            <a:spLocks noGrp="1"/>
          </p:cNvSpPr>
          <p:nvPr>
            <p:ph type="sldNum" sz="quarter" idx="12"/>
          </p:nvPr>
        </p:nvSpPr>
        <p:spPr/>
        <p:txBody>
          <a:bodyPr/>
          <a:lstStyle/>
          <a:p>
            <a:fld id="{C0F4FBFA-1248-4AAF-9253-30F121885773}" type="slidenum">
              <a:rPr lang="en-US" smtClean="0"/>
              <a:pPr/>
              <a:t>9</a:t>
            </a:fld>
            <a:endParaRPr lang="en-US"/>
          </a:p>
        </p:txBody>
      </p:sp>
      <p:pic>
        <p:nvPicPr>
          <p:cNvPr id="2" name="Picture 1"/>
          <p:cNvPicPr>
            <a:picLocks noChangeAspect="1"/>
          </p:cNvPicPr>
          <p:nvPr/>
        </p:nvPicPr>
        <p:blipFill>
          <a:blip r:embed="rId2"/>
          <a:stretch>
            <a:fillRect/>
          </a:stretch>
        </p:blipFill>
        <p:spPr>
          <a:xfrm>
            <a:off x="6172200" y="942975"/>
            <a:ext cx="2381250" cy="5153025"/>
          </a:xfrm>
          <a:prstGeom prst="rect">
            <a:avLst/>
          </a:prstGeom>
        </p:spPr>
      </p:pic>
    </p:spTree>
    <p:extLst>
      <p:ext uri="{BB962C8B-B14F-4D97-AF65-F5344CB8AC3E}">
        <p14:creationId xmlns:p14="http://schemas.microsoft.com/office/powerpoint/2010/main" val="1449896050"/>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 val="fd749b4515b75daab8cddf4c6aa62231c448949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4352</TotalTime>
  <Words>1155</Words>
  <Application>Microsoft Office PowerPoint</Application>
  <PresentationFormat>On-screen Show (4:3)</PresentationFormat>
  <Paragraphs>180</Paragraphs>
  <Slides>30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30</vt:i4>
      </vt:variant>
    </vt:vector>
  </HeadingPairs>
  <TitlesOfParts>
    <vt:vector size="33" baseType="lpstr">
      <vt:lpstr>Arial</vt:lpstr>
      <vt:lpstr>Calibri</vt:lpstr>
      <vt:lpstr>Office Theme</vt:lpstr>
      <vt:lpstr>Pivot tables and charts   </vt:lpstr>
      <vt:lpstr>PowerPoint Presentation</vt:lpstr>
      <vt:lpstr>Pivot Tables</vt:lpstr>
      <vt:lpstr>Examples</vt:lpstr>
      <vt:lpstr>Organize your Data</vt:lpstr>
      <vt:lpstr>Pivot Table Setup</vt:lpstr>
      <vt:lpstr>Creating Pivot Tables</vt:lpstr>
      <vt:lpstr>Creating Pivot Tables</vt:lpstr>
      <vt:lpstr>Creating a Pivot table</vt:lpstr>
      <vt:lpstr>PowerPoint Presentation</vt:lpstr>
      <vt:lpstr>PowerPoint Presentation</vt:lpstr>
      <vt:lpstr>Same data, different story</vt:lpstr>
      <vt:lpstr>Add a Filter</vt:lpstr>
      <vt:lpstr>Working with Dates</vt:lpstr>
      <vt:lpstr>Working with Dates</vt:lpstr>
      <vt:lpstr>Working with Dates</vt:lpstr>
      <vt:lpstr>Working with Dates</vt:lpstr>
      <vt:lpstr>Working with Dates</vt:lpstr>
      <vt:lpstr>Slicers</vt:lpstr>
      <vt:lpstr>Slicers</vt:lpstr>
      <vt:lpstr>Multiple Summary Functions to the Same Field</vt:lpstr>
      <vt:lpstr>Calculated Fields</vt:lpstr>
      <vt:lpstr>Calculate a Bonus for each Salesperson</vt:lpstr>
      <vt:lpstr>About Calculated Fields</vt:lpstr>
      <vt:lpstr>To add a calculated field:</vt:lpstr>
      <vt:lpstr>Calculated Items</vt:lpstr>
      <vt:lpstr>Calculated Items Warnings</vt:lpstr>
      <vt:lpstr>Pivot Charts</vt:lpstr>
      <vt:lpstr>Create a Pivot Table from an Access Table</vt:lpstr>
      <vt:lpstr>Any Questions?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Excel Basics</dc:title>
  <dc:subject>CS1100: CS and its Applications</dc:subject>
  <dc:creator>Martin Schedlbauer;Leena Razzaq</dc:creator>
  <cp:keywords>Excel; Northeastern</cp:keywords>
  <cp:lastModifiedBy>Leena Razzaq</cp:lastModifiedBy>
  <cp:revision>192</cp:revision>
  <dcterms:created xsi:type="dcterms:W3CDTF">2010-11-08T22:41:18Z</dcterms:created>
  <dcterms:modified xsi:type="dcterms:W3CDTF">2014-07-16T14:31:19Z</dcterms:modified>
</cp:coreProperties>
</file>