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sldIdLst>
    <p:sldId id="256" r:id="rId2"/>
    <p:sldId id="272" r:id="rId3"/>
    <p:sldId id="273" r:id="rId4"/>
    <p:sldId id="274" r:id="rId5"/>
    <p:sldId id="275" r:id="rId6"/>
    <p:sldId id="315" r:id="rId7"/>
    <p:sldId id="316" r:id="rId8"/>
    <p:sldId id="276" r:id="rId9"/>
    <p:sldId id="290" r:id="rId10"/>
    <p:sldId id="293" r:id="rId11"/>
    <p:sldId id="317" r:id="rId12"/>
    <p:sldId id="277" r:id="rId13"/>
    <p:sldId id="285" r:id="rId14"/>
    <p:sldId id="318" r:id="rId15"/>
    <p:sldId id="286" r:id="rId16"/>
    <p:sldId id="287" r:id="rId17"/>
    <p:sldId id="319" r:id="rId18"/>
    <p:sldId id="288" r:id="rId19"/>
    <p:sldId id="289" r:id="rId20"/>
    <p:sldId id="295" r:id="rId21"/>
    <p:sldId id="296" r:id="rId22"/>
    <p:sldId id="312" r:id="rId23"/>
    <p:sldId id="313" r:id="rId24"/>
    <p:sldId id="302" r:id="rId25"/>
    <p:sldId id="291" r:id="rId26"/>
    <p:sldId id="292" r:id="rId27"/>
    <p:sldId id="320" r:id="rId28"/>
    <p:sldId id="303" r:id="rId29"/>
    <p:sldId id="304" r:id="rId30"/>
    <p:sldId id="305" r:id="rId31"/>
    <p:sldId id="309" r:id="rId32"/>
    <p:sldId id="307" r:id="rId33"/>
    <p:sldId id="308" r:id="rId34"/>
    <p:sldId id="306" r:id="rId35"/>
    <p:sldId id="281" r:id="rId36"/>
    <p:sldId id="282" r:id="rId37"/>
    <p:sldId id="278" r:id="rId38"/>
    <p:sldId id="310" r:id="rId39"/>
    <p:sldId id="311" r:id="rId40"/>
    <p:sldId id="280" r:id="rId41"/>
    <p:sldId id="271" r:id="rId42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tin%20Schedlbauer\Documents\Academic%20Work\Teaching\Northeastern\CS1100\Excel\Slide%20Deck\Chart%20Examp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tin%20Schedlbauer\Documents\Academic%20Work\Teaching\Northeastern\CS1100\Excel\Slide%20Deck\Chart%20Examp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ccis-windows\ccis\MyHome\CS1100\Summer2014\examples\E4\frequency_example_jy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Ravix Interactive</c:v>
                </c:pt>
                <c:pt idx="1">
                  <c:v>Soleno</c:v>
                </c:pt>
                <c:pt idx="2">
                  <c:v>Emperix Partners</c:v>
                </c:pt>
                <c:pt idx="3">
                  <c:v>Northern Alliance</c:v>
                </c:pt>
                <c:pt idx="4">
                  <c:v>The Boston Group</c:v>
                </c:pt>
                <c:pt idx="5">
                  <c:v>Geologenics</c:v>
                </c:pt>
                <c:pt idx="6">
                  <c:v>Cubotron</c:v>
                </c:pt>
              </c:strCache>
            </c:strRef>
          </c:cat>
          <c:val>
            <c:numRef>
              <c:f>Sheet1!$B$2:$B$8</c:f>
              <c:numCache>
                <c:formatCode>_("$"* #,##0_);_("$"* \(#,##0\);_("$"* "-"??_);_(@_)</c:formatCode>
                <c:ptCount val="7"/>
                <c:pt idx="0">
                  <c:v>120900</c:v>
                </c:pt>
                <c:pt idx="1">
                  <c:v>32800</c:v>
                </c:pt>
                <c:pt idx="2">
                  <c:v>19870</c:v>
                </c:pt>
                <c:pt idx="3">
                  <c:v>234000</c:v>
                </c:pt>
                <c:pt idx="4">
                  <c:v>189000</c:v>
                </c:pt>
                <c:pt idx="5">
                  <c:v>87500</c:v>
                </c:pt>
                <c:pt idx="6">
                  <c:v>9000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Ravix Interactive</c:v>
                </c:pt>
                <c:pt idx="1">
                  <c:v>Soleno</c:v>
                </c:pt>
                <c:pt idx="2">
                  <c:v>Emperix Partners</c:v>
                </c:pt>
                <c:pt idx="3">
                  <c:v>Northern Alliance</c:v>
                </c:pt>
                <c:pt idx="4">
                  <c:v>The Boston Group</c:v>
                </c:pt>
                <c:pt idx="5">
                  <c:v>Geologenics</c:v>
                </c:pt>
                <c:pt idx="6">
                  <c:v>Cubotron</c:v>
                </c:pt>
              </c:strCache>
            </c:strRef>
          </c:cat>
          <c:val>
            <c:numRef>
              <c:f>Sheet1!$B$2:$B$8</c:f>
              <c:numCache>
                <c:formatCode>_("$"* #,##0_);_("$"* \(#,##0\);_("$"* "-"??_);_(@_)</c:formatCode>
                <c:ptCount val="7"/>
                <c:pt idx="0">
                  <c:v>120900</c:v>
                </c:pt>
                <c:pt idx="1">
                  <c:v>32800</c:v>
                </c:pt>
                <c:pt idx="2">
                  <c:v>19870</c:v>
                </c:pt>
                <c:pt idx="3">
                  <c:v>234000</c:v>
                </c:pt>
                <c:pt idx="4">
                  <c:v>189000</c:v>
                </c:pt>
                <c:pt idx="5">
                  <c:v>87500</c:v>
                </c:pt>
                <c:pt idx="6">
                  <c:v>9000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Units Sold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1820</c:v>
                </c:pt>
                <c:pt idx="1">
                  <c:v>1780</c:v>
                </c:pt>
                <c:pt idx="2">
                  <c:v>1850</c:v>
                </c:pt>
                <c:pt idx="3">
                  <c:v>1925</c:v>
                </c:pt>
                <c:pt idx="4">
                  <c:v>1760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125208"/>
        <c:axId val="387125600"/>
      </c:line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Cost per Unit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_("$"* #,##0.00_);_("$"* \(#,##0.00\);_("$"* "-"??_);_(@_)</c:formatCode>
                <c:ptCount val="5"/>
                <c:pt idx="0">
                  <c:v>118</c:v>
                </c:pt>
                <c:pt idx="1">
                  <c:v>130</c:v>
                </c:pt>
                <c:pt idx="2">
                  <c:v>110</c:v>
                </c:pt>
                <c:pt idx="3">
                  <c:v>104</c:v>
                </c:pt>
                <c:pt idx="4">
                  <c:v>160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126384"/>
        <c:axId val="387125992"/>
      </c:lineChart>
      <c:catAx>
        <c:axId val="387125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7125600"/>
        <c:crosses val="autoZero"/>
        <c:auto val="1"/>
        <c:lblAlgn val="ctr"/>
        <c:lblOffset val="100"/>
        <c:noMultiLvlLbl val="0"/>
      </c:catAx>
      <c:valAx>
        <c:axId val="387125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7125208"/>
        <c:crosses val="autoZero"/>
        <c:crossBetween val="between"/>
      </c:valAx>
      <c:valAx>
        <c:axId val="387125992"/>
        <c:scaling>
          <c:orientation val="minMax"/>
        </c:scaling>
        <c:delete val="0"/>
        <c:axPos val="r"/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387126384"/>
        <c:crosses val="max"/>
        <c:crossBetween val="between"/>
      </c:valAx>
      <c:catAx>
        <c:axId val="387126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7125992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Units Sold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1820</c:v>
                </c:pt>
                <c:pt idx="1">
                  <c:v>1780</c:v>
                </c:pt>
                <c:pt idx="2">
                  <c:v>1850</c:v>
                </c:pt>
                <c:pt idx="3">
                  <c:v>1925</c:v>
                </c:pt>
                <c:pt idx="4">
                  <c:v>1760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Cost per Unit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_("$"* #,##0.00_);_("$"* \(#,##0.00\);_("$"* "-"??_);_(@_)</c:formatCode>
                <c:ptCount val="5"/>
                <c:pt idx="0">
                  <c:v>118</c:v>
                </c:pt>
                <c:pt idx="1">
                  <c:v>130</c:v>
                </c:pt>
                <c:pt idx="2">
                  <c:v>110</c:v>
                </c:pt>
                <c:pt idx="3">
                  <c:v>104</c:v>
                </c:pt>
                <c:pt idx="4">
                  <c:v>160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912816"/>
        <c:axId val="306913208"/>
      </c:lineChart>
      <c:catAx>
        <c:axId val="30691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6913208"/>
        <c:crosses val="autoZero"/>
        <c:auto val="1"/>
        <c:lblAlgn val="ctr"/>
        <c:lblOffset val="100"/>
        <c:noMultiLvlLbl val="0"/>
      </c:catAx>
      <c:valAx>
        <c:axId val="306913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6912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Scores!$F$2:$F$22</c:f>
              <c:numCache>
                <c:formatCode>General</c:formatCode>
                <c:ptCount val="21"/>
                <c:pt idx="0">
                  <c:v>600</c:v>
                </c:pt>
                <c:pt idx="1">
                  <c:v>650</c:v>
                </c:pt>
                <c:pt idx="2">
                  <c:v>700</c:v>
                </c:pt>
                <c:pt idx="3">
                  <c:v>750</c:v>
                </c:pt>
                <c:pt idx="4">
                  <c:v>800</c:v>
                </c:pt>
                <c:pt idx="5">
                  <c:v>850</c:v>
                </c:pt>
                <c:pt idx="6">
                  <c:v>900</c:v>
                </c:pt>
                <c:pt idx="7">
                  <c:v>950</c:v>
                </c:pt>
                <c:pt idx="8">
                  <c:v>1000</c:v>
                </c:pt>
                <c:pt idx="9">
                  <c:v>1050</c:v>
                </c:pt>
                <c:pt idx="10">
                  <c:v>1100</c:v>
                </c:pt>
                <c:pt idx="11">
                  <c:v>1150</c:v>
                </c:pt>
                <c:pt idx="12">
                  <c:v>1200</c:v>
                </c:pt>
                <c:pt idx="13">
                  <c:v>1250</c:v>
                </c:pt>
                <c:pt idx="14">
                  <c:v>1300</c:v>
                </c:pt>
                <c:pt idx="15">
                  <c:v>1350</c:v>
                </c:pt>
                <c:pt idx="16">
                  <c:v>1400</c:v>
                </c:pt>
                <c:pt idx="17">
                  <c:v>1450</c:v>
                </c:pt>
                <c:pt idx="18">
                  <c:v>1500</c:v>
                </c:pt>
                <c:pt idx="19">
                  <c:v>1550</c:v>
                </c:pt>
                <c:pt idx="20">
                  <c:v>1600</c:v>
                </c:pt>
              </c:numCache>
            </c:numRef>
          </c:cat>
          <c:val>
            <c:numRef>
              <c:f>Scores!$G$2:$G$22</c:f>
              <c:numCache>
                <c:formatCode>General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</c:v>
                </c:pt>
                <c:pt idx="8">
                  <c:v>5</c:v>
                </c:pt>
                <c:pt idx="9">
                  <c:v>3</c:v>
                </c:pt>
                <c:pt idx="10">
                  <c:v>6</c:v>
                </c:pt>
                <c:pt idx="11">
                  <c:v>3</c:v>
                </c:pt>
                <c:pt idx="12">
                  <c:v>8</c:v>
                </c:pt>
                <c:pt idx="13">
                  <c:v>7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  <c:pt idx="19">
                  <c:v>3</c:v>
                </c:pt>
                <c:pt idx="2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029296"/>
        <c:axId val="333029688"/>
      </c:barChart>
      <c:catAx>
        <c:axId val="33302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029688"/>
        <c:crosses val="autoZero"/>
        <c:auto val="1"/>
        <c:lblAlgn val="ctr"/>
        <c:lblOffset val="100"/>
        <c:noMultiLvlLbl val="0"/>
      </c:catAx>
      <c:valAx>
        <c:axId val="333029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029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pPr/>
              <a:t>7/14/2014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382000" cy="147002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CS1100: Computer Science </a:t>
            </a:r>
            <a:br>
              <a:rPr lang="en-US" sz="4000" dirty="0" smtClean="0"/>
            </a:br>
            <a:r>
              <a:rPr lang="en-US" sz="4000" dirty="0" smtClean="0"/>
              <a:t>and Its Applications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534400" cy="2286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Creating Graphs and Charts in Excel</a:t>
            </a:r>
          </a:p>
          <a:p>
            <a:pPr algn="l"/>
            <a:endParaRPr lang="en-US" dirty="0" smtClean="0"/>
          </a:p>
          <a:p>
            <a:pPr algn="l"/>
            <a:endParaRPr lang="en-US" sz="1800" i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NEU CCIS Logo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0270" y="762000"/>
            <a:ext cx="6701051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Transparency to Create a Minimal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001000" cy="1828800"/>
          </a:xfrm>
        </p:spPr>
        <p:txBody>
          <a:bodyPr/>
          <a:lstStyle/>
          <a:p>
            <a:r>
              <a:rPr lang="en-US" dirty="0" smtClean="0"/>
              <a:t>Useful for creating a worksheet display that minimizes chart details and simply shows a small graphic to support a set of numbers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09925"/>
            <a:ext cx="786765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chart_sample_data.xlsx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Sales by </a:t>
            </a:r>
            <a:r>
              <a:rPr lang="en-US" dirty="0" smtClean="0"/>
              <a:t>Customer</a:t>
            </a:r>
          </a:p>
          <a:p>
            <a:endParaRPr lang="en-US" dirty="0"/>
          </a:p>
          <a:p>
            <a:r>
              <a:rPr lang="en-US" dirty="0" smtClean="0"/>
              <a:t>Chart Tools/Format/Shape Fill/No Fill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Chart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Also known as a bar chart, with rectangular bars of lengths usually proportional to the magnitudes or frequencies of what they represent. </a:t>
            </a:r>
          </a:p>
          <a:p>
            <a:r>
              <a:rPr lang="en-US" dirty="0" smtClean="0"/>
              <a:t>The bars are vertically oriented in a column chart</a:t>
            </a:r>
          </a:p>
          <a:p>
            <a:r>
              <a:rPr lang="en-US" dirty="0" smtClean="0"/>
              <a:t>Useful for showing data changes over a period of time, or illustrating comparisons</a:t>
            </a:r>
          </a:p>
          <a:p>
            <a:r>
              <a:rPr lang="en-US" dirty="0" smtClean="0"/>
              <a:t>Categories organized on horizontal axis</a:t>
            </a:r>
          </a:p>
          <a:p>
            <a:r>
              <a:rPr lang="en-US" dirty="0" smtClean="0"/>
              <a:t>Values on vertical axis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3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chart</a:t>
            </a:r>
            <a:endParaRPr lang="en-US" dirty="0"/>
          </a:p>
        </p:txBody>
      </p:sp>
      <p:pic>
        <p:nvPicPr>
          <p:cNvPr id="8" name="Content Placeholder 7" descr="Screen shot 2012-02-14 at 8.58.04 A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8863" r="-8863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chart_sample_data.xlsx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Sales </a:t>
            </a:r>
            <a:r>
              <a:rPr lang="en-US" dirty="0" err="1" smtClean="0"/>
              <a:t>YoY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0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used to plot changes in data over time such as weekly temperature changes or stock market prices</a:t>
            </a:r>
          </a:p>
          <a:p>
            <a:r>
              <a:rPr lang="en-US" dirty="0" smtClean="0"/>
              <a:t>If plotting changes over time:</a:t>
            </a:r>
          </a:p>
          <a:p>
            <a:pPr lvl="1"/>
            <a:r>
              <a:rPr lang="en-US" dirty="0" smtClean="0"/>
              <a:t>Time is plotted along the horizontal or x-axis</a:t>
            </a:r>
          </a:p>
          <a:p>
            <a:pPr lvl="1"/>
            <a:r>
              <a:rPr lang="en-US" dirty="0" smtClean="0"/>
              <a:t>Data is plotted as individual points along the vertical axis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Graph</a:t>
            </a:r>
            <a:endParaRPr lang="en-US" dirty="0"/>
          </a:p>
        </p:txBody>
      </p:sp>
      <p:pic>
        <p:nvPicPr>
          <p:cNvPr id="7" name="Content Placeholder 6" descr="Screen shot 2012-02-14 at 9.03.11 A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6848" r="-6848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chart_sample_data.xlsx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Sales Trend</a:t>
            </a:r>
          </a:p>
        </p:txBody>
      </p:sp>
    </p:spTree>
    <p:extLst>
      <p:ext uri="{BB962C8B-B14F-4D97-AF65-F5344CB8AC3E}">
        <p14:creationId xmlns:p14="http://schemas.microsoft.com/office/powerpoint/2010/main" val="100706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Low Close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illustrate the fluctuation of stock prices or for scientific data</a:t>
            </a:r>
          </a:p>
          <a:p>
            <a:r>
              <a:rPr lang="en-US" dirty="0" smtClean="0"/>
              <a:t>The data should be arranged with stock names as row headings, and High, Low and Close entered as column headings</a:t>
            </a:r>
          </a:p>
          <a:p>
            <a:r>
              <a:rPr lang="en-US" smtClean="0"/>
              <a:t>In “Stock” </a:t>
            </a:r>
            <a:r>
              <a:rPr lang="en-US" dirty="0" smtClean="0"/>
              <a:t>Charts </a:t>
            </a:r>
            <a:r>
              <a:rPr lang="en-US" smtClean="0"/>
              <a:t>in Excel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Low Close</a:t>
            </a:r>
            <a:endParaRPr lang="en-US" dirty="0"/>
          </a:p>
        </p:txBody>
      </p:sp>
      <p:pic>
        <p:nvPicPr>
          <p:cNvPr id="7" name="Content Placeholder 6" descr="Screen shot 2012-02-14 at 9.12.18 A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4085" r="-14085"/>
          <a:stretch>
            <a:fillRect/>
          </a:stretch>
        </p:blipFill>
        <p:spPr>
          <a:xfrm>
            <a:off x="-762001" y="1600200"/>
            <a:ext cx="8590419" cy="47244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8" name="Picture 7" descr="Screen shot 2012-02-14 at 9.13.10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905000"/>
            <a:ext cx="3263900" cy="191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is often better explained through visualization as either a graph or a chart.</a:t>
            </a:r>
          </a:p>
          <a:p>
            <a:r>
              <a:rPr lang="en-US" dirty="0" smtClean="0"/>
              <a:t>Excel makes creating charts easy:</a:t>
            </a:r>
          </a:p>
          <a:p>
            <a:pPr lvl="1"/>
            <a:r>
              <a:rPr lang="en-US" dirty="0" smtClean="0"/>
              <a:t>Column Charts</a:t>
            </a:r>
          </a:p>
          <a:p>
            <a:pPr lvl="1"/>
            <a:r>
              <a:rPr lang="en-US" dirty="0" smtClean="0"/>
              <a:t>Pie Charts</a:t>
            </a:r>
          </a:p>
          <a:p>
            <a:pPr lvl="1"/>
            <a:r>
              <a:rPr lang="en-US" dirty="0" smtClean="0"/>
              <a:t>Bar Graphs</a:t>
            </a:r>
          </a:p>
          <a:p>
            <a:pPr lvl="1"/>
            <a:r>
              <a:rPr lang="en-US" dirty="0" smtClean="0"/>
              <a:t>Line Graphs</a:t>
            </a:r>
          </a:p>
          <a:p>
            <a:pPr lvl="1"/>
            <a:r>
              <a:rPr lang="en-US" dirty="0" smtClean="0"/>
              <a:t>Area Graphs</a:t>
            </a:r>
          </a:p>
          <a:p>
            <a:pPr lvl="1"/>
            <a:r>
              <a:rPr lang="en-US" dirty="0" smtClean="0"/>
              <a:t>Scatter Plots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576034"/>
            <a:ext cx="448694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4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X/Y Scatter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for determining how things relate to one another e.g. profits vs. expenditures, height vs. weight, etc.</a:t>
            </a:r>
          </a:p>
          <a:p>
            <a:r>
              <a:rPr lang="en-US" dirty="0" smtClean="0"/>
              <a:t>Each data point has more than one attribute</a:t>
            </a:r>
          </a:p>
          <a:p>
            <a:pPr lvl="1"/>
            <a:r>
              <a:rPr lang="en-US" dirty="0" smtClean="0"/>
              <a:t>Person (height, weight)</a:t>
            </a:r>
          </a:p>
          <a:p>
            <a:pPr lvl="1"/>
            <a:r>
              <a:rPr lang="en-US" dirty="0" smtClean="0"/>
              <a:t>Quarter (profit, expenditure) </a:t>
            </a:r>
          </a:p>
          <a:p>
            <a:r>
              <a:rPr lang="en-US" dirty="0" smtClean="0"/>
              <a:t>Each attribute on single axis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0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X/Y Scatter Plot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82" y="1447800"/>
            <a:ext cx="7962618" cy="490129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9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a Series to a Secondary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secondary value axis can make it easier to compare data series that have deviating ranges.</a:t>
            </a:r>
          </a:p>
          <a:p>
            <a:r>
              <a:rPr lang="en-US" dirty="0" smtClean="0"/>
              <a:t>Example: a series showing number of units sold per year has a range that is much higher than cost per unit per year that it’s hard to see how they relate to each other. Putting one of the series on a secondary axis makes it possible to compare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220980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line graph on the left shows two data series with widely differing ranges, so it’s hard to compare them.</a:t>
            </a:r>
          </a:p>
          <a:p>
            <a:r>
              <a:rPr lang="en-US" dirty="0" smtClean="0"/>
              <a:t>The graph on the right plots one series on a secondary axis making it much easier to compare.</a:t>
            </a:r>
          </a:p>
          <a:p>
            <a:r>
              <a:rPr lang="en-US" dirty="0" smtClean="0"/>
              <a:t>To move a series to a secondary axis, right-click on the series, click </a:t>
            </a:r>
            <a:r>
              <a:rPr lang="en-US" b="1" dirty="0" smtClean="0">
                <a:solidFill>
                  <a:srgbClr val="7030A0"/>
                </a:solidFill>
              </a:rPr>
              <a:t>Format Data Series</a:t>
            </a:r>
            <a:r>
              <a:rPr lang="en-US" dirty="0" smtClean="0"/>
              <a:t>, select </a:t>
            </a:r>
            <a:r>
              <a:rPr lang="en-US" b="1" dirty="0" smtClean="0">
                <a:solidFill>
                  <a:srgbClr val="7030A0"/>
                </a:solidFill>
              </a:rPr>
              <a:t>Series Options </a:t>
            </a:r>
            <a:r>
              <a:rPr lang="en-US" dirty="0" smtClean="0"/>
              <a:t>then select </a:t>
            </a:r>
            <a:r>
              <a:rPr lang="en-US" b="1" dirty="0" smtClean="0">
                <a:solidFill>
                  <a:srgbClr val="7030A0"/>
                </a:solidFill>
              </a:rPr>
              <a:t>Secondary Axis</a:t>
            </a:r>
            <a:r>
              <a:rPr lang="en-US" dirty="0" smtClean="0"/>
              <a:t>.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Assigning a Series to a Secondary Axis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166065"/>
              </p:ext>
            </p:extLst>
          </p:nvPr>
        </p:nvGraphicFramePr>
        <p:xfrm>
          <a:off x="4128784" y="4267200"/>
          <a:ext cx="5015216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5300531"/>
              </p:ext>
            </p:extLst>
          </p:nvPr>
        </p:nvGraphicFramePr>
        <p:xfrm>
          <a:off x="0" y="2819400"/>
          <a:ext cx="50292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095875"/>
            <a:ext cx="31242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174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Trendlines</a:t>
            </a:r>
            <a:r>
              <a:rPr lang="en-US" dirty="0" smtClean="0"/>
              <a:t>, Error Bars,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Excel also provides statistical analysis tools via the Layout tab / Analysis section (Excel 2010) or Design tab / Add Chart Element icon (Excel 2013).</a:t>
            </a:r>
          </a:p>
          <a:p>
            <a:pPr marL="365760" lvl="1"/>
            <a:r>
              <a:rPr lang="en-US" dirty="0" err="1" smtClean="0"/>
              <a:t>Trendlines</a:t>
            </a:r>
            <a:r>
              <a:rPr lang="en-US" dirty="0" smtClean="0"/>
              <a:t> show the “best fit” for the data.</a:t>
            </a:r>
          </a:p>
          <a:p>
            <a:pPr marL="365760" lvl="1"/>
            <a:r>
              <a:rPr lang="en-US" dirty="0" smtClean="0"/>
              <a:t>Error bars show </a:t>
            </a:r>
            <a:br>
              <a:rPr lang="en-US" dirty="0" smtClean="0"/>
            </a:br>
            <a:r>
              <a:rPr lang="en-US" dirty="0" smtClean="0"/>
              <a:t>“confidence intervals” </a:t>
            </a:r>
            <a:br>
              <a:rPr lang="en-US" dirty="0" smtClean="0"/>
            </a:br>
            <a:r>
              <a:rPr lang="en-US" dirty="0" smtClean="0"/>
              <a:t>around data points.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025" y="4037386"/>
            <a:ext cx="4816475" cy="254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405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Sparklines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50545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New to Excel 2010, we can also create charts or graphs that live within one cell</a:t>
            </a:r>
          </a:p>
          <a:p>
            <a:r>
              <a:rPr lang="en-US" dirty="0" smtClean="0"/>
              <a:t>Their inventor, Edward </a:t>
            </a:r>
            <a:r>
              <a:rPr lang="en-US" dirty="0" err="1" smtClean="0"/>
              <a:t>Tufte</a:t>
            </a:r>
            <a:r>
              <a:rPr lang="en-US" dirty="0" smtClean="0"/>
              <a:t>, describes them as “intense, simple, word-sized graphics”</a:t>
            </a:r>
          </a:p>
          <a:p>
            <a:r>
              <a:rPr lang="en-US" dirty="0" smtClean="0"/>
              <a:t>Meant </a:t>
            </a:r>
            <a:r>
              <a:rPr lang="en-US" dirty="0"/>
              <a:t>to be embedded into what they are describing </a:t>
            </a:r>
            <a:endParaRPr lang="en-US" dirty="0" smtClean="0"/>
          </a:p>
          <a:p>
            <a:r>
              <a:rPr lang="en-US" dirty="0" smtClean="0"/>
              <a:t>Presents </a:t>
            </a:r>
            <a:r>
              <a:rPr lang="en-US" dirty="0"/>
              <a:t>the general shape of </a:t>
            </a:r>
            <a:r>
              <a:rPr lang="en-US" dirty="0" smtClean="0"/>
              <a:t>variation in </a:t>
            </a:r>
            <a:r>
              <a:rPr lang="en-US" dirty="0"/>
              <a:t>some measurement, </a:t>
            </a:r>
            <a:r>
              <a:rPr lang="en-US" dirty="0" smtClean="0"/>
              <a:t>in </a:t>
            </a:r>
            <a:r>
              <a:rPr lang="en-US" dirty="0"/>
              <a:t>a simple and highly condensed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1524000"/>
            <a:ext cx="32575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989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Create </a:t>
            </a:r>
            <a:r>
              <a:rPr lang="en-US" dirty="0" err="1" smtClean="0"/>
              <a:t>Sparklines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Select the cell where you want the </a:t>
            </a:r>
            <a:r>
              <a:rPr lang="en-US" dirty="0"/>
              <a:t>S</a:t>
            </a:r>
            <a:r>
              <a:rPr lang="en-US" dirty="0" smtClean="0"/>
              <a:t>parkline to appear</a:t>
            </a:r>
          </a:p>
          <a:p>
            <a:r>
              <a:rPr lang="en-US" dirty="0" smtClean="0"/>
              <a:t>Click the Insert tab and</a:t>
            </a:r>
          </a:p>
          <a:p>
            <a:pPr marL="0" indent="0">
              <a:buNone/>
            </a:pPr>
            <a:r>
              <a:rPr lang="en-US" dirty="0" smtClean="0"/>
              <a:t>    look for the </a:t>
            </a:r>
            <a:r>
              <a:rPr lang="en-US" dirty="0" err="1" smtClean="0"/>
              <a:t>Sparklines</a:t>
            </a:r>
            <a:r>
              <a:rPr lang="en-US" dirty="0" smtClean="0"/>
              <a:t> group</a:t>
            </a:r>
            <a:endParaRPr lang="en-US" dirty="0"/>
          </a:p>
          <a:p>
            <a:r>
              <a:rPr lang="en-US" dirty="0" smtClean="0"/>
              <a:t>Choose the data range and the location for the Sparkline.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333501"/>
            <a:ext cx="1981200" cy="1247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6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chart_sample_data.xlsx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Sparklines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1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</a:t>
            </a:r>
            <a:r>
              <a:rPr lang="en-US" dirty="0" err="1" smtClean="0"/>
              <a:t>sparklines</a:t>
            </a:r>
            <a:r>
              <a:rPr lang="en-US" dirty="0" smtClean="0"/>
              <a:t> bigger, you can merge multiple cells into a single cell.</a:t>
            </a:r>
          </a:p>
          <a:p>
            <a:pPr lvl="1"/>
            <a:r>
              <a:rPr lang="en-US" dirty="0" smtClean="0"/>
              <a:t>In the home tab: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296840"/>
            <a:ext cx="5029200" cy="2750344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943600" y="4343400"/>
            <a:ext cx="12954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4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data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labeled “Series1”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055" y="2209800"/>
            <a:ext cx="667247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2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some sales data that we would like to visualize: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006" y="2971800"/>
            <a:ext cx="4495800" cy="3007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83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data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labeled “Series1”</a:t>
            </a:r>
          </a:p>
          <a:p>
            <a:r>
              <a:rPr lang="en-US" dirty="0" smtClean="0"/>
              <a:t>To fix it: Select Data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969443"/>
            <a:ext cx="8991600" cy="1297757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715000" y="3048000"/>
            <a:ext cx="1295400" cy="5357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76400" y="3276600"/>
            <a:ext cx="9144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data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labeled “Series1”</a:t>
            </a:r>
          </a:p>
          <a:p>
            <a:r>
              <a:rPr lang="en-US" dirty="0" smtClean="0"/>
              <a:t>To fix it: Select Data</a:t>
            </a:r>
          </a:p>
          <a:p>
            <a:pPr lvl="1"/>
            <a:r>
              <a:rPr lang="en-US" dirty="0" smtClean="0"/>
              <a:t>Edit Series Name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276600"/>
            <a:ext cx="5572125" cy="3028950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362200" y="4495800"/>
            <a:ext cx="1066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axis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Axis labels plotted instead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36349"/>
            <a:ext cx="6705599" cy="411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8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axis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Axis labels plotted instead</a:t>
            </a:r>
          </a:p>
          <a:p>
            <a:r>
              <a:rPr lang="en-US" dirty="0" smtClean="0"/>
              <a:t>To fix it: Select Data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969443"/>
            <a:ext cx="8991600" cy="1297757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715000" y="3048000"/>
            <a:ext cx="1295400" cy="5357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76400" y="3276600"/>
            <a:ext cx="9144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1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Issues: axis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Axis labels plotted instead</a:t>
            </a:r>
          </a:p>
          <a:p>
            <a:r>
              <a:rPr lang="en-US" dirty="0" smtClean="0"/>
              <a:t>To fix it: Select Data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Remove axis series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/>
                </a:solidFill>
              </a:rPr>
              <a:t>Edit Axis Labels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493" y="3810000"/>
            <a:ext cx="4564907" cy="2524125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3200400" y="4876800"/>
            <a:ext cx="762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46946" y="4876800"/>
            <a:ext cx="682254" cy="304800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3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Histograms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Histograms are a specialized type of bar graph used to summarize groups of data.</a:t>
            </a:r>
          </a:p>
          <a:p>
            <a:r>
              <a:rPr lang="en-US" dirty="0" smtClean="0"/>
              <a:t>In some cases, you may collect a large number of data points for a single level of an independent variable. </a:t>
            </a:r>
          </a:p>
          <a:p>
            <a:pPr lvl="1"/>
            <a:r>
              <a:rPr lang="en-US" dirty="0" smtClean="0"/>
              <a:t>That is, you take the same measurement over and over again. For example, when a lack of precision in measuring process does not give a good estimate of the true value with only a single measurement.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Binning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30763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How to summarize the results of these measurements? </a:t>
            </a:r>
          </a:p>
          <a:p>
            <a:r>
              <a:rPr lang="en-US" dirty="0" smtClean="0"/>
              <a:t>One way might be to simply calculate the average of all these measurements. </a:t>
            </a:r>
          </a:p>
          <a:p>
            <a:pPr lvl="1"/>
            <a:r>
              <a:rPr lang="en-US" dirty="0" smtClean="0"/>
              <a:t>This would not, however, give you a good feel for how the data is </a:t>
            </a:r>
            <a:r>
              <a:rPr lang="en-US" i="1" dirty="0" smtClean="0"/>
              <a:t>distributed. </a:t>
            </a:r>
          </a:p>
          <a:p>
            <a:r>
              <a:rPr lang="en-US" dirty="0" smtClean="0"/>
              <a:t>A distribution graph, or </a:t>
            </a:r>
            <a:r>
              <a:rPr lang="en-US" b="1" dirty="0" smtClean="0"/>
              <a:t>histogram</a:t>
            </a:r>
            <a:r>
              <a:rPr lang="en-US" dirty="0" smtClean="0"/>
              <a:t>, allows you to see how many measurements fall within set ranges, or </a:t>
            </a:r>
            <a:r>
              <a:rPr lang="en-US" b="1" dirty="0" smtClean="0"/>
              <a:t>bins</a:t>
            </a:r>
            <a:r>
              <a:rPr lang="en-US" dirty="0" smtClean="0"/>
              <a:t>, of the dependent variable. </a:t>
            </a:r>
          </a:p>
          <a:p>
            <a:pPr lvl="1"/>
            <a:r>
              <a:rPr lang="en-US" dirty="0" smtClean="0"/>
              <a:t>usually depicted as a bar chart, with one bar representing the count of how many measurements fall in a single bin.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/>
              <a:t>Set up </a:t>
            </a:r>
            <a:r>
              <a:rPr lang="en-US" b="1" dirty="0" smtClean="0"/>
              <a:t>bins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Set up bins based on </a:t>
            </a:r>
            <a:r>
              <a:rPr lang="en-US" dirty="0" smtClean="0"/>
              <a:t>how want data grouped </a:t>
            </a:r>
            <a:r>
              <a:rPr lang="en-US" dirty="0" smtClean="0"/>
              <a:t>together</a:t>
            </a:r>
          </a:p>
          <a:p>
            <a:r>
              <a:rPr lang="en-US" dirty="0" smtClean="0"/>
              <a:t>The bins may be similar to the groups of the lookup tables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3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/>
              <a:t>Compute Frequencies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65532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Use the </a:t>
            </a:r>
            <a:r>
              <a:rPr lang="en-US" smtClean="0"/>
              <a:t>FREQUENCY array function </a:t>
            </a:r>
            <a:r>
              <a:rPr lang="en-US" dirty="0" smtClean="0"/>
              <a:t>to fill in the data column. </a:t>
            </a:r>
            <a:r>
              <a:rPr lang="en-US" b="1" dirty="0" smtClean="0">
                <a:solidFill>
                  <a:srgbClr val="FF0000"/>
                </a:solidFill>
              </a:rPr>
              <a:t>(Order of the steps is important)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First:</a:t>
            </a:r>
            <a:r>
              <a:rPr lang="en-US" dirty="0" smtClean="0"/>
              <a:t> select the range for the Frequency plus one extra cell</a:t>
            </a:r>
            <a:r>
              <a:rPr lang="en-US" dirty="0"/>
              <a:t> </a:t>
            </a:r>
            <a:r>
              <a:rPr lang="en-US" dirty="0" smtClean="0"/>
              <a:t>(extra </a:t>
            </a:r>
            <a:r>
              <a:rPr lang="en-US" dirty="0"/>
              <a:t>cell </a:t>
            </a:r>
            <a:r>
              <a:rPr lang="en-US" dirty="0" smtClean="0"/>
              <a:t>for </a:t>
            </a:r>
            <a:r>
              <a:rPr lang="en-US" dirty="0"/>
              <a:t>values that are greater than the highest interval in the </a:t>
            </a:r>
            <a:r>
              <a:rPr lang="en-US" dirty="0" err="1"/>
              <a:t>data_array</a:t>
            </a:r>
            <a:r>
              <a:rPr lang="en-US" dirty="0" smtClean="0"/>
              <a:t>.)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Second: </a:t>
            </a:r>
            <a:r>
              <a:rPr lang="en-US" dirty="0" smtClean="0"/>
              <a:t>type in the frequency function</a:t>
            </a:r>
            <a:r>
              <a:rPr lang="en-US" dirty="0"/>
              <a:t>, =FREQUENCY(</a:t>
            </a:r>
            <a:r>
              <a:rPr lang="en-US" dirty="0" err="1"/>
              <a:t>data_array</a:t>
            </a:r>
            <a:r>
              <a:rPr lang="en-US" dirty="0"/>
              <a:t>, </a:t>
            </a:r>
            <a:r>
              <a:rPr lang="en-US" dirty="0" err="1"/>
              <a:t>bin_array</a:t>
            </a:r>
            <a:r>
              <a:rPr lang="en-US" dirty="0"/>
              <a:t>)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Third:</a:t>
            </a:r>
            <a:r>
              <a:rPr lang="en-US" dirty="0" smtClean="0"/>
              <a:t> press CTRL-SHIFT-ENTER for Windows, or CMD-ENTER on Mac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2009775"/>
            <a:ext cx="16954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4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 Frequencies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029201" y="2894013"/>
            <a:ext cx="2667000" cy="3385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# of values at &lt;= 600</a:t>
            </a:r>
            <a:endParaRPr lang="en-US" sz="1600" b="1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 flipV="1">
            <a:off x="3733799" y="1636713"/>
            <a:ext cx="1295402" cy="142657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81600" y="3395246"/>
            <a:ext cx="2667000" cy="3385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# of values &gt; 600 and &lt;= 650</a:t>
            </a:r>
            <a:endParaRPr lang="en-US" sz="16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733799" y="1916595"/>
            <a:ext cx="1524000" cy="16603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81600" y="3928646"/>
            <a:ext cx="2667000" cy="3385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# of values &gt; 650 and &lt;=</a:t>
            </a:r>
            <a:r>
              <a:rPr lang="en-US" sz="1600" b="1" dirty="0"/>
              <a:t> </a:t>
            </a:r>
            <a:r>
              <a:rPr lang="en-US" sz="1600" b="1" dirty="0" smtClean="0"/>
              <a:t>700</a:t>
            </a:r>
            <a:endParaRPr lang="en-US" sz="1600" b="1" dirty="0"/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flipH="1" flipV="1">
            <a:off x="3733799" y="2223243"/>
            <a:ext cx="1447801" cy="18746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924" y="1277436"/>
            <a:ext cx="1666875" cy="528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0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pie chart is useful when you are trying to show proportions.</a:t>
            </a:r>
          </a:p>
          <a:p>
            <a:r>
              <a:rPr lang="en-US" dirty="0" smtClean="0"/>
              <a:t>How much of the sales revenue comes from each client?</a:t>
            </a:r>
          </a:p>
          <a:p>
            <a:r>
              <a:rPr lang="en-US" dirty="0" smtClean="0"/>
              <a:t>Who are our largest clients?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473135"/>
              </p:ext>
            </p:extLst>
          </p:nvPr>
        </p:nvGraphicFramePr>
        <p:xfrm>
          <a:off x="4343400" y="2362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032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6038"/>
            <a:ext cx="8686800" cy="8683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Plot Histogram - Frequency vs. Bin Data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1"/>
            <a:ext cx="8839200" cy="2285999"/>
          </a:xfrm>
        </p:spPr>
        <p:txBody>
          <a:bodyPr>
            <a:normAutofit/>
          </a:bodyPr>
          <a:lstStyle/>
          <a:p>
            <a:r>
              <a:rPr lang="en-US" dirty="0" smtClean="0"/>
              <a:t>Highlight </a:t>
            </a:r>
            <a:r>
              <a:rPr lang="en-US" dirty="0"/>
              <a:t>the </a:t>
            </a:r>
            <a:r>
              <a:rPr lang="en-US" dirty="0" smtClean="0"/>
              <a:t>bin array and frequency numbers. </a:t>
            </a:r>
            <a:r>
              <a:rPr lang="en-US" dirty="0"/>
              <a:t>Click on the </a:t>
            </a:r>
            <a:r>
              <a:rPr lang="en-US" dirty="0" smtClean="0"/>
              <a:t>icon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b="1" dirty="0" smtClean="0"/>
              <a:t>Column Chart</a:t>
            </a:r>
            <a:r>
              <a:rPr lang="en-US" dirty="0" smtClean="0"/>
              <a:t>.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Series</a:t>
            </a:r>
            <a:r>
              <a:rPr lang="en-US" dirty="0"/>
              <a:t>: X values are bin values, Y is the frequency.</a:t>
            </a:r>
            <a:br>
              <a:rPr lang="en-US" dirty="0"/>
            </a:br>
            <a:r>
              <a:rPr lang="en-US" dirty="0"/>
              <a:t>Add </a:t>
            </a:r>
            <a:r>
              <a:rPr lang="en-US" dirty="0" smtClean="0"/>
              <a:t>titles.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40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8941868"/>
              </p:ext>
            </p:extLst>
          </p:nvPr>
        </p:nvGraphicFramePr>
        <p:xfrm>
          <a:off x="1219200" y="2819400"/>
          <a:ext cx="7086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67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Any Question?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1026" name="Picture 2" descr="March 07, 2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27" y="1600200"/>
            <a:ext cx="8332216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8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Chart Layout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786696"/>
              </p:ext>
            </p:extLst>
          </p:nvPr>
        </p:nvGraphicFramePr>
        <p:xfrm>
          <a:off x="990600" y="1676400"/>
          <a:ext cx="7239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769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Pie Chart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 data and headers</a:t>
            </a:r>
          </a:p>
          <a:p>
            <a:r>
              <a:rPr lang="en-US" dirty="0" smtClean="0"/>
              <a:t>Go to Insert tab</a:t>
            </a:r>
          </a:p>
          <a:p>
            <a:r>
              <a:rPr lang="en-US" dirty="0" smtClean="0"/>
              <a:t>Within Charts section, click on Pie and select chart you would like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-28832" y="6611779"/>
            <a:ext cx="322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/>
              <a:t>jys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4686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chart_sample_data.xlsx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Sales by Customer</a:t>
            </a:r>
          </a:p>
        </p:txBody>
      </p:sp>
    </p:spTree>
    <p:extLst>
      <p:ext uri="{BB962C8B-B14F-4D97-AF65-F5344CB8AC3E}">
        <p14:creationId xmlns:p14="http://schemas.microsoft.com/office/powerpoint/2010/main" val="207095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Customizing a Chart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0"/>
            <a:ext cx="8464826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81400"/>
            <a:ext cx="8229600" cy="1092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45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7760"/>
            <a:ext cx="8419755" cy="552964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Charts &amp; Graphs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137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9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9323</TotalTime>
  <Words>1283</Words>
  <Application>Microsoft Office PowerPoint</Application>
  <PresentationFormat>On-screen Show (4:3)</PresentationFormat>
  <Paragraphs>241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Office Theme</vt:lpstr>
      <vt:lpstr>CS1100: Computer Science  and Its Applications</vt:lpstr>
      <vt:lpstr>Charts</vt:lpstr>
      <vt:lpstr>Sample Data</vt:lpstr>
      <vt:lpstr>Pie Charts</vt:lpstr>
      <vt:lpstr>The Chart Layout</vt:lpstr>
      <vt:lpstr>Creating a Pie Chart</vt:lpstr>
      <vt:lpstr>chart_sample_data.xlsx</vt:lpstr>
      <vt:lpstr>Customizing a Chart</vt:lpstr>
      <vt:lpstr>PowerPoint Presentation</vt:lpstr>
      <vt:lpstr>Transparency to Create a Minimal Display</vt:lpstr>
      <vt:lpstr>chart_sample_data.xlsx</vt:lpstr>
      <vt:lpstr>Column Chart</vt:lpstr>
      <vt:lpstr>Column chart</vt:lpstr>
      <vt:lpstr>chart_sample_data.xlsx</vt:lpstr>
      <vt:lpstr>Line Graph</vt:lpstr>
      <vt:lpstr>Line Graph</vt:lpstr>
      <vt:lpstr>chart_sample_data.xlsx</vt:lpstr>
      <vt:lpstr>High Low Close Graph</vt:lpstr>
      <vt:lpstr>High Low Close</vt:lpstr>
      <vt:lpstr>X/Y Scatter Plot</vt:lpstr>
      <vt:lpstr>X/Y Scatter Plot</vt:lpstr>
      <vt:lpstr>Assigning a Series to a Secondary Axis</vt:lpstr>
      <vt:lpstr>Assigning a Series to a Secondary Axis</vt:lpstr>
      <vt:lpstr>Trendlines, Error Bars, etc.</vt:lpstr>
      <vt:lpstr>Sparklines</vt:lpstr>
      <vt:lpstr>To Create Sparklines:</vt:lpstr>
      <vt:lpstr>chart_sample_data.xlsx</vt:lpstr>
      <vt:lpstr>Merging Cells</vt:lpstr>
      <vt:lpstr>Common Issues: data labels</vt:lpstr>
      <vt:lpstr>Common Issues: data labels</vt:lpstr>
      <vt:lpstr>Common Issues: data labels</vt:lpstr>
      <vt:lpstr>Common Issues: axis labels</vt:lpstr>
      <vt:lpstr>Common Issues: axis labels</vt:lpstr>
      <vt:lpstr>Common Issues: axis labels</vt:lpstr>
      <vt:lpstr>Histograms</vt:lpstr>
      <vt:lpstr>Binning</vt:lpstr>
      <vt:lpstr>Set up bins</vt:lpstr>
      <vt:lpstr>Compute Frequencies</vt:lpstr>
      <vt:lpstr>Compute Frequencies</vt:lpstr>
      <vt:lpstr>Plot Histogram - Frequency vs. Bin Data </vt:lpstr>
      <vt:lpstr>Any Question?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Basics</dc:title>
  <dc:subject>CS1100: CS and its Applications</dc:subject>
  <dc:creator>Martin Schedlbauer</dc:creator>
  <cp:keywords>Excel; Northeastern</cp:keywords>
  <cp:lastModifiedBy>Leena Razzaq</cp:lastModifiedBy>
  <cp:revision>180</cp:revision>
  <dcterms:created xsi:type="dcterms:W3CDTF">2012-07-19T01:54:06Z</dcterms:created>
  <dcterms:modified xsi:type="dcterms:W3CDTF">2014-07-14T15:46:23Z</dcterms:modified>
</cp:coreProperties>
</file>