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2"/>
  </p:notesMasterIdLst>
  <p:sldIdLst>
    <p:sldId id="379" r:id="rId2"/>
    <p:sldId id="350" r:id="rId3"/>
    <p:sldId id="346" r:id="rId4"/>
    <p:sldId id="366" r:id="rId5"/>
    <p:sldId id="345" r:id="rId6"/>
    <p:sldId id="335" r:id="rId7"/>
    <p:sldId id="367" r:id="rId8"/>
    <p:sldId id="337" r:id="rId9"/>
    <p:sldId id="338" r:id="rId10"/>
    <p:sldId id="351" r:id="rId11"/>
    <p:sldId id="339" r:id="rId12"/>
    <p:sldId id="344" r:id="rId13"/>
    <p:sldId id="369" r:id="rId14"/>
    <p:sldId id="365" r:id="rId15"/>
    <p:sldId id="352" r:id="rId16"/>
    <p:sldId id="353" r:id="rId17"/>
    <p:sldId id="354" r:id="rId18"/>
    <p:sldId id="355" r:id="rId19"/>
    <p:sldId id="357" r:id="rId20"/>
    <p:sldId id="356" r:id="rId21"/>
    <p:sldId id="373" r:id="rId22"/>
    <p:sldId id="372" r:id="rId23"/>
    <p:sldId id="374" r:id="rId24"/>
    <p:sldId id="375" r:id="rId25"/>
    <p:sldId id="358" r:id="rId26"/>
    <p:sldId id="376" r:id="rId27"/>
    <p:sldId id="359" r:id="rId28"/>
    <p:sldId id="360" r:id="rId29"/>
    <p:sldId id="361" r:id="rId30"/>
    <p:sldId id="377" r:id="rId31"/>
    <p:sldId id="378" r:id="rId32"/>
    <p:sldId id="362" r:id="rId33"/>
    <p:sldId id="363" r:id="rId34"/>
    <p:sldId id="364" r:id="rId35"/>
    <p:sldId id="348" r:id="rId36"/>
    <p:sldId id="349" r:id="rId37"/>
    <p:sldId id="340" r:id="rId38"/>
    <p:sldId id="343" r:id="rId39"/>
    <p:sldId id="341" r:id="rId40"/>
    <p:sldId id="342" r:id="rId41"/>
  </p:sldIdLst>
  <p:sldSz cx="9144000" cy="6858000" type="screen4x3"/>
  <p:notesSz cx="6858000" cy="9144000"/>
  <p:custDataLst>
    <p:tags r:id="rId4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80" d="100"/>
          <a:sy n="80" d="100"/>
        </p:scale>
        <p:origin x="-72" y="6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0B18F0-954F-474E-800A-853E660819CA}" type="datetimeFigureOut">
              <a:rPr lang="en-US" smtClean="0"/>
              <a:pPr/>
              <a:t>12/23/2013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87BEF0-F076-4906-A921-C330E6E308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299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Text Parsing in Excel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Text Parsing in Excel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Text Parsing in Excel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Text Parsing in Excel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Text Parsing in Excel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Text Parsing in Excel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Text Parsing in Excel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Text Parsing in Excel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Text Parsing in Excel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Text Parsing in Excel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Text Parsing in Excel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53200"/>
            <a:ext cx="2133600" cy="2825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825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Text Parsing in Excel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553200"/>
            <a:ext cx="685800" cy="2825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F4FBFA-1248-4AAF-9253-30F12188577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NEU CCIS Logo.JPG"/>
          <p:cNvPicPr>
            <a:picLocks noChangeAspect="1"/>
          </p:cNvPicPr>
          <p:nvPr userDrawn="1"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456720" y="6607957"/>
            <a:ext cx="1524000" cy="20922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590800"/>
            <a:ext cx="8382000" cy="1470025"/>
          </a:xfrm>
        </p:spPr>
        <p:txBody>
          <a:bodyPr>
            <a:normAutofit/>
          </a:bodyPr>
          <a:lstStyle/>
          <a:p>
            <a:pPr algn="l"/>
            <a:r>
              <a:rPr lang="en-US" sz="4000" dirty="0" smtClean="0"/>
              <a:t>CS1100: Computer Science </a:t>
            </a:r>
            <a:br>
              <a:rPr lang="en-US" sz="4000" dirty="0" smtClean="0"/>
            </a:br>
            <a:r>
              <a:rPr lang="en-US" sz="4000" dirty="0" smtClean="0"/>
              <a:t>and Its Applications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962400"/>
            <a:ext cx="6400800" cy="2286000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Text Processing</a:t>
            </a:r>
          </a:p>
          <a:p>
            <a:pPr algn="l"/>
            <a:endParaRPr lang="en-US" dirty="0" smtClean="0"/>
          </a:p>
          <a:p>
            <a:pPr algn="l"/>
            <a:r>
              <a:rPr lang="en-US" sz="1800" dirty="0">
                <a:solidFill>
                  <a:schemeClr val="accent2">
                    <a:lumMod val="75000"/>
                  </a:schemeClr>
                </a:solidFill>
              </a:rPr>
              <a:t>Created By</a:t>
            </a:r>
          </a:p>
          <a:p>
            <a:pPr algn="l"/>
            <a:r>
              <a:rPr lang="en-US" sz="1800" i="1" dirty="0">
                <a:solidFill>
                  <a:schemeClr val="accent2">
                    <a:lumMod val="75000"/>
                  </a:schemeClr>
                </a:solidFill>
              </a:rPr>
              <a:t>Martin </a:t>
            </a:r>
            <a:r>
              <a:rPr lang="en-US" sz="1800" i="1" dirty="0" err="1">
                <a:solidFill>
                  <a:schemeClr val="accent2">
                    <a:lumMod val="75000"/>
                  </a:schemeClr>
                </a:solidFill>
              </a:rPr>
              <a:t>Schedlbauer</a:t>
            </a:r>
            <a:endParaRPr lang="en-US" sz="1800" i="1" dirty="0">
              <a:solidFill>
                <a:schemeClr val="accent2">
                  <a:lumMod val="75000"/>
                </a:schemeClr>
              </a:solidFill>
            </a:endParaRPr>
          </a:p>
          <a:p>
            <a:pPr algn="l"/>
            <a:r>
              <a:rPr lang="en-US" sz="1800" i="1">
                <a:solidFill>
                  <a:schemeClr val="accent2">
                    <a:lumMod val="75000"/>
                  </a:schemeClr>
                </a:solidFill>
              </a:rPr>
              <a:t>m.schedlbauer@neu.edu</a:t>
            </a:r>
          </a:p>
          <a:p>
            <a:pPr algn="l"/>
            <a:endParaRPr lang="en-US" sz="1800" i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Picture 3" descr="NEU CCIS Logo.JPG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90270" y="762000"/>
            <a:ext cx="6701051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953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Sensitivity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Note that </a:t>
            </a:r>
            <a:r>
              <a:rPr lang="en-US" b="1" dirty="0" smtClean="0"/>
              <a:t>FIND</a:t>
            </a:r>
            <a:r>
              <a:rPr lang="en-US" dirty="0" smtClean="0"/>
              <a:t> is case sensitive.</a:t>
            </a:r>
          </a:p>
          <a:p>
            <a:r>
              <a:rPr lang="en-US" dirty="0" smtClean="0"/>
              <a:t>As an alternative, Excel has a </a:t>
            </a:r>
            <a:r>
              <a:rPr lang="en-US" b="1" dirty="0" smtClean="0"/>
              <a:t>SEARCH</a:t>
            </a:r>
            <a:r>
              <a:rPr lang="en-US" dirty="0" smtClean="0"/>
              <a:t> function which is not case sensitive but otherwise works the same way as </a:t>
            </a:r>
            <a:r>
              <a:rPr lang="en-US" b="1" dirty="0" smtClean="0"/>
              <a:t>FIND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Text Parsing in Excel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912833"/>
            <a:ext cx="339852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4800600" y="3925981"/>
            <a:ext cx="1882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=FIND("cde",A16)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802080" y="4236413"/>
            <a:ext cx="2171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=SEARCH("cde",A17)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222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IFERROR</a:t>
            </a:r>
            <a:r>
              <a:rPr lang="en-US" dirty="0" smtClean="0"/>
              <a:t> and </a:t>
            </a:r>
            <a:r>
              <a:rPr lang="en-US" b="1" dirty="0" smtClean="0"/>
              <a:t>FIND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Since </a:t>
            </a:r>
            <a:r>
              <a:rPr lang="en-US" b="1" dirty="0" smtClean="0"/>
              <a:t>FIND</a:t>
            </a:r>
            <a:r>
              <a:rPr lang="en-US" dirty="0" smtClean="0"/>
              <a:t> returns an error when a substring cannot be found, we need to use a sentinel value.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Text Parsing in Excel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276600"/>
            <a:ext cx="3633788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5034378" y="3358634"/>
            <a:ext cx="15057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=FIND("[",A5)</a:t>
            </a:r>
            <a:endParaRPr lang="en-US" b="1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4339701"/>
            <a:ext cx="3505200" cy="419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5034378" y="4365024"/>
            <a:ext cx="27329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=IFERROR(FIND("[",A5),"")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59536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LEN</a:t>
            </a:r>
            <a:r>
              <a:rPr lang="en-US" dirty="0" smtClean="0"/>
              <a:t>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b="1" dirty="0" smtClean="0"/>
              <a:t>LEN</a:t>
            </a:r>
            <a:r>
              <a:rPr lang="en-US" dirty="0" smtClean="0"/>
              <a:t> function returns the total number of characters in a text, </a:t>
            </a:r>
            <a:r>
              <a:rPr lang="en-US" i="1" dirty="0" smtClean="0"/>
              <a:t>i.e.</a:t>
            </a:r>
            <a:r>
              <a:rPr lang="en-US" dirty="0" smtClean="0"/>
              <a:t>, the “length” of the text value: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Text Parsing in Excel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1" y="3436398"/>
            <a:ext cx="3886200" cy="5451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5334000" y="3524293"/>
            <a:ext cx="1063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=LEN(A9)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48172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LEN</a:t>
            </a:r>
            <a:r>
              <a:rPr lang="en-US" dirty="0" smtClean="0"/>
              <a:t>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b="1" dirty="0" smtClean="0"/>
              <a:t>LEN</a:t>
            </a:r>
            <a:r>
              <a:rPr lang="en-US" dirty="0" smtClean="0"/>
              <a:t> function returns the total number of characters in a text, </a:t>
            </a:r>
            <a:r>
              <a:rPr lang="en-US" i="1" dirty="0" smtClean="0"/>
              <a:t>i.e.</a:t>
            </a:r>
            <a:r>
              <a:rPr lang="en-US" dirty="0" smtClean="0"/>
              <a:t>, the “length” of the text value: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A is the first character</a:t>
            </a:r>
          </a:p>
          <a:p>
            <a:r>
              <a:rPr lang="en-US" dirty="0" smtClean="0"/>
              <a:t>N is the 14</a:t>
            </a:r>
            <a:r>
              <a:rPr lang="en-US" baseline="30000" dirty="0" smtClean="0"/>
              <a:t>th</a:t>
            </a:r>
            <a:r>
              <a:rPr lang="en-US" dirty="0" smtClean="0"/>
              <a:t> character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Text Parsing in Excel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1" y="3436398"/>
            <a:ext cx="3886200" cy="5451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5334000" y="3524293"/>
            <a:ext cx="1063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=LEN(A9)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93711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TRIM </a:t>
            </a:r>
            <a:r>
              <a:rPr lang="en-US" dirty="0" smtClean="0"/>
              <a:t>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b="1" dirty="0" smtClean="0"/>
              <a:t>TRIM </a:t>
            </a:r>
            <a:r>
              <a:rPr lang="en-US" dirty="0" smtClean="0"/>
              <a:t>function removes all spaces before and after a piece of text. Spaces between words are not removed.</a:t>
            </a:r>
          </a:p>
          <a:p>
            <a:r>
              <a:rPr lang="en-US" dirty="0" smtClean="0"/>
              <a:t>This is useful if the text you are trying to parse has trailing spaces which may result in errors later</a:t>
            </a:r>
          </a:p>
          <a:p>
            <a:pPr lvl="1"/>
            <a:r>
              <a:rPr lang="en-US" dirty="0" smtClean="0"/>
              <a:t>For example, if you need to use a result later in a VLOOKUP function.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Text Parsing in Excel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61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 – Delimiting 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are given a list of usernames, each followed by a comma, then a space, then the user’s full name</a:t>
            </a:r>
          </a:p>
          <a:p>
            <a:r>
              <a:rPr lang="en-US" dirty="0" smtClean="0"/>
              <a:t>A comma followed by a space </a:t>
            </a:r>
            <a:r>
              <a:rPr lang="en-US" b="1" dirty="0" smtClean="0"/>
              <a:t>only</a:t>
            </a:r>
            <a:r>
              <a:rPr lang="en-US" dirty="0" smtClean="0"/>
              <a:t> appears between the username and full name</a:t>
            </a:r>
          </a:p>
          <a:p>
            <a:r>
              <a:rPr lang="en-US" b="1" dirty="0" smtClean="0"/>
              <a:t>Everything</a:t>
            </a:r>
            <a:r>
              <a:rPr lang="en-US" dirty="0" smtClean="0"/>
              <a:t> following the username, the comma and the space is the user’s full name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Text Parsing in Excel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685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Locating the Delimiter </a:t>
            </a:r>
            <a:br>
              <a:rPr lang="en-US" dirty="0" smtClean="0"/>
            </a:br>
            <a:r>
              <a:rPr lang="en-US" dirty="0" smtClean="0"/>
              <a:t>(where to split the text)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229600" cy="4525963"/>
          </a:xfrm>
        </p:spPr>
        <p:txBody>
          <a:bodyPr/>
          <a:lstStyle/>
          <a:p>
            <a:r>
              <a:rPr lang="en-US" dirty="0" smtClean="0"/>
              <a:t>The first step is to identify the location where the split will be made</a:t>
            </a:r>
          </a:p>
          <a:p>
            <a:r>
              <a:rPr lang="en-US" dirty="0" smtClean="0"/>
              <a:t>The split location may be identified by </a:t>
            </a:r>
          </a:p>
          <a:p>
            <a:pPr lvl="1"/>
            <a:r>
              <a:rPr lang="en-US" dirty="0" smtClean="0"/>
              <a:t>Delimiting text</a:t>
            </a:r>
          </a:p>
          <a:p>
            <a:pPr lvl="1"/>
            <a:r>
              <a:rPr lang="en-US" dirty="0" smtClean="0"/>
              <a:t>A fixed width field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Text Parsing in Excel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3627642"/>
            <a:ext cx="5029200" cy="2239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80469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US" dirty="0" smtClean="0"/>
              <a:t>Delimiting 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r>
              <a:rPr lang="en-US" dirty="0" smtClean="0"/>
              <a:t>Delimiting text is any sequence of characters that can reliably be used to end one part of the text to be split and the beginning of another.</a:t>
            </a:r>
          </a:p>
          <a:p>
            <a:r>
              <a:rPr lang="en-US" dirty="0" smtClean="0"/>
              <a:t>In this example, a comma followed by a space can serve as delimiting text.</a:t>
            </a:r>
          </a:p>
          <a:p>
            <a:r>
              <a:rPr lang="en-US" dirty="0" smtClean="0"/>
              <a:t>On the other hand, the width of each field may vary, so we cannot identify the splitting location by field widths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Text Parsing in Excel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070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1350" y="3581400"/>
            <a:ext cx="5124450" cy="198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US" dirty="0" smtClean="0"/>
              <a:t>Finding the Delimiting 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153400" cy="5181599"/>
          </a:xfrm>
        </p:spPr>
        <p:txBody>
          <a:bodyPr>
            <a:normAutofit/>
          </a:bodyPr>
          <a:lstStyle/>
          <a:p>
            <a:r>
              <a:rPr lang="en-US" dirty="0" smtClean="0"/>
              <a:t>Since the width of each field may vary, and we cannot identify the splitting location by field widths, we need to find the location of the comma and space</a:t>
            </a:r>
          </a:p>
          <a:p>
            <a:r>
              <a:rPr lang="en-US" dirty="0" smtClean="0"/>
              <a:t>Use FIND to return the location of the delimiter.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=FIND(“, ”,A2)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Text Parsing in Excel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4800600" y="4495800"/>
            <a:ext cx="228600" cy="228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114800" y="4800600"/>
            <a:ext cx="228600" cy="228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810000" y="5105400"/>
            <a:ext cx="228600" cy="228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4114800" y="5334000"/>
            <a:ext cx="228600" cy="228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044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US" dirty="0" smtClean="0"/>
              <a:t>Splitting the 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153400" cy="4343400"/>
          </a:xfrm>
        </p:spPr>
        <p:txBody>
          <a:bodyPr>
            <a:normAutofit/>
          </a:bodyPr>
          <a:lstStyle/>
          <a:p>
            <a:r>
              <a:rPr lang="en-US" b="1" dirty="0" smtClean="0"/>
              <a:t>LEFT</a:t>
            </a:r>
            <a:r>
              <a:rPr lang="en-US" dirty="0" smtClean="0"/>
              <a:t>: Number of characters to read</a:t>
            </a:r>
          </a:p>
          <a:p>
            <a:pPr lvl="1"/>
            <a:r>
              <a:rPr lang="en-US" dirty="0" smtClean="0"/>
              <a:t>Start position = 1</a:t>
            </a:r>
          </a:p>
          <a:p>
            <a:pPr lvl="1"/>
            <a:r>
              <a:rPr lang="en-US" dirty="0" smtClean="0"/>
              <a:t>End Position = Find(delimiter, cell) – 1</a:t>
            </a:r>
          </a:p>
          <a:p>
            <a:pPr lvl="1"/>
            <a:r>
              <a:rPr lang="en-US" dirty="0" smtClean="0"/>
              <a:t>Number of characters =</a:t>
            </a:r>
          </a:p>
          <a:p>
            <a:pPr marL="457200" lvl="1" indent="0">
              <a:buNone/>
            </a:pPr>
            <a:r>
              <a:rPr lang="en-US" dirty="0"/>
              <a:t> </a:t>
            </a:r>
            <a:r>
              <a:rPr lang="en-US" dirty="0" smtClean="0"/>
              <a:t>   End position – Start Position + 1 =</a:t>
            </a:r>
          </a:p>
          <a:p>
            <a:pPr marL="457200" lvl="1" indent="0">
              <a:buNone/>
            </a:pPr>
            <a:r>
              <a:rPr lang="en-US" dirty="0" smtClean="0"/>
              <a:t>    End position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Text Parsing in Excel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794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Processing Text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Excel can be used not only to process numbers, but also text.</a:t>
            </a:r>
          </a:p>
          <a:p>
            <a:r>
              <a:rPr lang="en-US" dirty="0" smtClean="0"/>
              <a:t>This often involves taking apart (parsing) or putting together text values (strings).</a:t>
            </a:r>
          </a:p>
          <a:p>
            <a:r>
              <a:rPr lang="en-US" dirty="0" smtClean="0"/>
              <a:t>The parts into which </a:t>
            </a:r>
            <a:r>
              <a:rPr lang="en-US" dirty="0"/>
              <a:t>we split a string will be called </a:t>
            </a:r>
            <a:r>
              <a:rPr lang="en-US" dirty="0" smtClean="0"/>
              <a:t>fields.</a:t>
            </a:r>
          </a:p>
          <a:p>
            <a:r>
              <a:rPr lang="en-US" dirty="0" smtClean="0"/>
              <a:t>Fields </a:t>
            </a:r>
            <a:r>
              <a:rPr lang="en-US" dirty="0"/>
              <a:t>may be separated by delimiting </a:t>
            </a:r>
            <a:r>
              <a:rPr lang="en-US" dirty="0" smtClean="0"/>
              <a:t>text</a:t>
            </a:r>
          </a:p>
          <a:p>
            <a:r>
              <a:rPr lang="en-US" dirty="0" smtClean="0"/>
              <a:t>And/or </a:t>
            </a:r>
            <a:r>
              <a:rPr lang="en-US" dirty="0"/>
              <a:t>fields may have a fixed width which permits them to be identified.</a:t>
            </a:r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Text Parsing in Excel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676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4362450"/>
            <a:ext cx="6019800" cy="203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Splitting the 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/>
          <a:lstStyle/>
          <a:p>
            <a:r>
              <a:rPr lang="en-US" dirty="0" smtClean="0"/>
              <a:t>Once we have found the delimiting text, we can split the original text using functions like LEFT, RIGHT and MID</a:t>
            </a:r>
          </a:p>
          <a:p>
            <a:r>
              <a:rPr lang="en-US" dirty="0" smtClean="0"/>
              <a:t>Note that we must adjust the length in our function to omit the delimiting text.</a:t>
            </a:r>
          </a:p>
          <a:p>
            <a:pPr marL="457200" lvl="1" indent="0">
              <a:buNone/>
            </a:pPr>
            <a:r>
              <a:rPr lang="en-US" dirty="0" smtClean="0"/>
              <a:t>                                =LEFT(A2, B2 – 1)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Text Parsing in Excel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20</a:t>
            </a:fld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3505200" y="4191000"/>
            <a:ext cx="1047750" cy="1190625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5334000" y="4191000"/>
            <a:ext cx="381000" cy="1190625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6096000" y="5181600"/>
            <a:ext cx="1371600" cy="304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511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US" dirty="0" smtClean="0"/>
              <a:t>Splitting the 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153400" cy="4343400"/>
          </a:xfrm>
        </p:spPr>
        <p:txBody>
          <a:bodyPr>
            <a:normAutofit/>
          </a:bodyPr>
          <a:lstStyle/>
          <a:p>
            <a:r>
              <a:rPr lang="en-US" b="1" dirty="0" smtClean="0"/>
              <a:t>RIGHT</a:t>
            </a:r>
            <a:r>
              <a:rPr lang="en-US" dirty="0" smtClean="0"/>
              <a:t>: Number of characters to read</a:t>
            </a:r>
          </a:p>
          <a:p>
            <a:pPr lvl="1"/>
            <a:r>
              <a:rPr lang="en-US" dirty="0" smtClean="0"/>
              <a:t>Start position = </a:t>
            </a:r>
          </a:p>
          <a:p>
            <a:pPr marL="457200" lvl="1" indent="0">
              <a:buNone/>
            </a:pPr>
            <a:r>
              <a:rPr lang="en-US" dirty="0"/>
              <a:t> </a:t>
            </a:r>
            <a:r>
              <a:rPr lang="en-US" dirty="0" smtClean="0"/>
              <a:t>   FIND(delimiter, cell) + LEN(delimiter)</a:t>
            </a:r>
          </a:p>
          <a:p>
            <a:pPr lvl="1"/>
            <a:r>
              <a:rPr lang="en-US" dirty="0" smtClean="0"/>
              <a:t>End Position = LEN(cell)</a:t>
            </a:r>
          </a:p>
          <a:p>
            <a:pPr lvl="1"/>
            <a:r>
              <a:rPr lang="en-US" dirty="0" smtClean="0"/>
              <a:t>Number of characters =</a:t>
            </a:r>
          </a:p>
          <a:p>
            <a:pPr marL="457200" lvl="1" indent="0">
              <a:buNone/>
            </a:pPr>
            <a:r>
              <a:rPr lang="en-US" dirty="0"/>
              <a:t> </a:t>
            </a:r>
            <a:r>
              <a:rPr lang="en-US" dirty="0" smtClean="0"/>
              <a:t>   End position – Start Position + 1 =</a:t>
            </a:r>
          </a:p>
          <a:p>
            <a:pPr marL="457200" lvl="1" indent="0">
              <a:buNone/>
            </a:pPr>
            <a:r>
              <a:rPr lang="en-US" dirty="0" smtClean="0"/>
              <a:t>   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Text Parsing in Excel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358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768" y="4391025"/>
            <a:ext cx="8297432" cy="185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US" dirty="0" smtClean="0"/>
              <a:t>Splitting the 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153400" cy="289113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Using the RIGHT function to find the full name, we need to find the number of characters from the right</a:t>
            </a:r>
          </a:p>
          <a:p>
            <a:pPr lvl="1"/>
            <a:r>
              <a:rPr lang="en-US" dirty="0" smtClean="0"/>
              <a:t>Subtract the length of the whole text by the location of the delimiter and adjust to omit the delimiter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Text Parsing in Excel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22</a:t>
            </a:fld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2819400" y="4114800"/>
            <a:ext cx="1981200" cy="120491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5410200" y="4114800"/>
            <a:ext cx="2590800" cy="12192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4191000" y="4114800"/>
            <a:ext cx="1676400" cy="117633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5562600" y="5181600"/>
            <a:ext cx="1752600" cy="304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581400" y="3729335"/>
            <a:ext cx="441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=RIGHT(A2, E2 – </a:t>
            </a:r>
            <a:r>
              <a:rPr lang="en-US" sz="2400" b="1" dirty="0" smtClean="0"/>
              <a:t>(B2+2) + 1)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055205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768" y="4391025"/>
            <a:ext cx="8297432" cy="185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US" dirty="0" smtClean="0"/>
              <a:t>Splitting the 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153400" cy="289113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Using the RIGHT function to find the full name, we need to find the number of characters from the right</a:t>
            </a:r>
          </a:p>
          <a:p>
            <a:pPr lvl="1"/>
            <a:r>
              <a:rPr lang="en-US" dirty="0" smtClean="0"/>
              <a:t>Subtract the length of the whole text by the location of the delimiter and adjust to omit the delimiter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Text Parsing in Excel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23</a:t>
            </a:fld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2819400" y="4114800"/>
            <a:ext cx="1981200" cy="120491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5410200" y="4114800"/>
            <a:ext cx="2590800" cy="12192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4191000" y="4114800"/>
            <a:ext cx="1676400" cy="117633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5562600" y="5181600"/>
            <a:ext cx="1752600" cy="304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581400" y="3729335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=RIGHT(A2, E2 – B2 – 1</a:t>
            </a:r>
            <a:r>
              <a:rPr lang="en-US" sz="2400" b="1" dirty="0" smtClean="0"/>
              <a:t>)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545554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US" dirty="0" smtClean="0"/>
              <a:t>Splitting the 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153400" cy="4343400"/>
          </a:xfrm>
        </p:spPr>
        <p:txBody>
          <a:bodyPr>
            <a:normAutofit/>
          </a:bodyPr>
          <a:lstStyle/>
          <a:p>
            <a:r>
              <a:rPr lang="en-US" b="1" dirty="0" smtClean="0"/>
              <a:t>MID</a:t>
            </a:r>
            <a:r>
              <a:rPr lang="en-US" dirty="0" smtClean="0"/>
              <a:t>: Start Position, Number of characters to read</a:t>
            </a:r>
          </a:p>
          <a:p>
            <a:pPr lvl="1"/>
            <a:r>
              <a:rPr lang="en-US" dirty="0" smtClean="0"/>
              <a:t>Start position = </a:t>
            </a:r>
          </a:p>
          <a:p>
            <a:pPr marL="457200" lvl="1" indent="0">
              <a:buNone/>
            </a:pPr>
            <a:r>
              <a:rPr lang="en-US" dirty="0"/>
              <a:t> </a:t>
            </a:r>
            <a:r>
              <a:rPr lang="en-US" dirty="0" smtClean="0"/>
              <a:t>   FIND(first </a:t>
            </a:r>
            <a:r>
              <a:rPr lang="en-US" dirty="0" err="1" smtClean="0"/>
              <a:t>delimiter,cell</a:t>
            </a:r>
            <a:r>
              <a:rPr lang="en-US" dirty="0" smtClean="0"/>
              <a:t>) + LEN(first delimiter)</a:t>
            </a:r>
          </a:p>
          <a:p>
            <a:pPr lvl="1"/>
            <a:r>
              <a:rPr lang="en-US" dirty="0" smtClean="0"/>
              <a:t>End Position = FIND(second delimiter, cell)-1</a:t>
            </a:r>
          </a:p>
          <a:p>
            <a:pPr lvl="1"/>
            <a:r>
              <a:rPr lang="en-US" dirty="0" smtClean="0"/>
              <a:t>Number of characters =</a:t>
            </a:r>
          </a:p>
          <a:p>
            <a:pPr marL="457200" lvl="1" indent="0">
              <a:buNone/>
            </a:pPr>
            <a:r>
              <a:rPr lang="en-US" dirty="0"/>
              <a:t> </a:t>
            </a:r>
            <a:r>
              <a:rPr lang="en-US" dirty="0" smtClean="0"/>
              <a:t>   End position – Start Position + 1</a:t>
            </a:r>
          </a:p>
          <a:p>
            <a:pPr marL="457200" lvl="1" indent="0">
              <a:buNone/>
            </a:pPr>
            <a:r>
              <a:rPr lang="en-US" dirty="0" smtClean="0"/>
              <a:t>   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Text Parsing in Excel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048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819400"/>
            <a:ext cx="8297432" cy="185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US" dirty="0" smtClean="0"/>
              <a:t>Splitting the 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1"/>
            <a:ext cx="8153400" cy="1219200"/>
          </a:xfrm>
        </p:spPr>
        <p:txBody>
          <a:bodyPr>
            <a:normAutofit/>
          </a:bodyPr>
          <a:lstStyle/>
          <a:p>
            <a:r>
              <a:rPr lang="en-US" dirty="0" smtClean="0"/>
              <a:t>We could also use the MID function …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Text Parsing in Excel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25</a:t>
            </a:fld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2819400" y="2549098"/>
            <a:ext cx="1828800" cy="1174879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5943600" y="2549098"/>
            <a:ext cx="2057400" cy="118916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4191000" y="2549098"/>
            <a:ext cx="914400" cy="114630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5562600" y="3585865"/>
            <a:ext cx="1752600" cy="304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581400" y="2133600"/>
            <a:ext cx="403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=MID(A2</a:t>
            </a:r>
            <a:r>
              <a:rPr lang="en-US" sz="2400" b="1" dirty="0"/>
              <a:t>, </a:t>
            </a:r>
            <a:r>
              <a:rPr lang="en-US" sz="2400" b="1" dirty="0" smtClean="0"/>
              <a:t>B2+2, E2-(B2+2)-1)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571596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819400"/>
            <a:ext cx="8297432" cy="185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US" dirty="0" smtClean="0"/>
              <a:t>Splitting the 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1"/>
            <a:ext cx="8153400" cy="1219200"/>
          </a:xfrm>
        </p:spPr>
        <p:txBody>
          <a:bodyPr>
            <a:normAutofit/>
          </a:bodyPr>
          <a:lstStyle/>
          <a:p>
            <a:r>
              <a:rPr lang="en-US" dirty="0" smtClean="0"/>
              <a:t>We could also use the MID function …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Text Parsing in Excel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26</a:t>
            </a:fld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2819400" y="2549098"/>
            <a:ext cx="1828800" cy="1174879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5943600" y="2549098"/>
            <a:ext cx="2057400" cy="118916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4191000" y="2549098"/>
            <a:ext cx="914400" cy="114630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5562600" y="3585865"/>
            <a:ext cx="1752600" cy="304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581400" y="2133600"/>
            <a:ext cx="403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=MID(A2</a:t>
            </a:r>
            <a:r>
              <a:rPr lang="en-US" sz="2400" b="1" dirty="0"/>
              <a:t>, </a:t>
            </a:r>
            <a:r>
              <a:rPr lang="en-US" sz="2400" b="1" dirty="0" smtClean="0"/>
              <a:t>B2+2, E2 - B2 + 1)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402467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Divide and Conquer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8229600" cy="4525963"/>
          </a:xfrm>
        </p:spPr>
        <p:txBody>
          <a:bodyPr/>
          <a:lstStyle/>
          <a:p>
            <a:r>
              <a:rPr lang="en-US" dirty="0" smtClean="0"/>
              <a:t>Divide and Conquer is a strategy for solving problems by breaking up a big problem into similar smaller problems</a:t>
            </a:r>
          </a:p>
          <a:p>
            <a:pPr lvl="1"/>
            <a:r>
              <a:rPr lang="en-US" dirty="0" smtClean="0"/>
              <a:t>Example: suppose we are given a username, followed by a comma and a space, followed by a real name, followed by another comma and a space, followed by a job title.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Text Parsing in Excel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27</a:t>
            </a:fld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4419600"/>
            <a:ext cx="4067175" cy="1952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39495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Divide and Conquer</a:t>
            </a:r>
            <a:br>
              <a:rPr lang="en-US" dirty="0" smtClean="0"/>
            </a:br>
            <a:r>
              <a:rPr lang="en-US" dirty="0" smtClean="0"/>
              <a:t>Split Once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Our first step will be to split the original text into two parts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A username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Everything else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Text Parsing in Excel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28</a:t>
            </a:fld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" y="4191000"/>
            <a:ext cx="8369207" cy="1595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12941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Divide and Conquer</a:t>
            </a:r>
            <a:br>
              <a:rPr lang="en-US" dirty="0" smtClean="0"/>
            </a:br>
            <a:r>
              <a:rPr lang="en-US" dirty="0" smtClean="0"/>
              <a:t>Split Again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153400" cy="990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Repeat the splitting process by splitting the remainder into the full name and the job title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Text Parsing in Excel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29</a:t>
            </a:fld>
            <a:endParaRPr 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667000"/>
            <a:ext cx="8686800" cy="1366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Content Placeholder 2"/>
          <p:cNvSpPr txBox="1">
            <a:spLocks/>
          </p:cNvSpPr>
          <p:nvPr/>
        </p:nvSpPr>
        <p:spPr>
          <a:xfrm>
            <a:off x="457200" y="4267200"/>
            <a:ext cx="8153400" cy="1828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/>
              <a:t>Using this strategy, we could repeat the splitting process into smaller and smaller pieces until we have solved the problem. </a:t>
            </a:r>
          </a:p>
          <a:p>
            <a:r>
              <a:rPr lang="en-US" sz="2800" dirty="0" smtClean="0"/>
              <a:t>In the above example, we are done.</a:t>
            </a:r>
          </a:p>
        </p:txBody>
      </p:sp>
    </p:spTree>
    <p:extLst>
      <p:ext uri="{BB962C8B-B14F-4D97-AF65-F5344CB8AC3E}">
        <p14:creationId xmlns:p14="http://schemas.microsoft.com/office/powerpoint/2010/main" val="1875750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Text processing is often necessary when files are imported from other programs: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We’d like to extract the customer name and the payment terms from the text in column A.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Text Parsing in Excel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819400"/>
            <a:ext cx="4632960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8924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FIND</a:t>
            </a:r>
            <a:r>
              <a:rPr lang="en-US" dirty="0" smtClean="0"/>
              <a:t>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FIND</a:t>
            </a:r>
            <a:r>
              <a:rPr lang="en-US" dirty="0" smtClean="0"/>
              <a:t> returns the position where a substring starts within a string.</a:t>
            </a:r>
          </a:p>
          <a:p>
            <a:r>
              <a:rPr lang="en-US" dirty="0" smtClean="0"/>
              <a:t>Optional Value: position to start search</a:t>
            </a:r>
          </a:p>
          <a:p>
            <a:r>
              <a:rPr lang="en-US" dirty="0" smtClean="0"/>
              <a:t>To find second comma: find a comma starting after the first comma.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Text Parsing in Excel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815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FIND</a:t>
            </a:r>
            <a:r>
              <a:rPr lang="en-US" dirty="0" smtClean="0"/>
              <a:t>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FIND</a:t>
            </a:r>
            <a:r>
              <a:rPr lang="en-US" dirty="0" smtClean="0"/>
              <a:t> returns the position where a substring starts within a string.</a:t>
            </a:r>
          </a:p>
          <a:p>
            <a:r>
              <a:rPr lang="en-US" dirty="0" smtClean="0"/>
              <a:t>Optional Value: position to start search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Text Parsing in Excel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31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3352799"/>
            <a:ext cx="8686800" cy="1850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4328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Parsing Optional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Sometimes we need to split some text into parts, but one of the parts may be missing.</a:t>
            </a:r>
          </a:p>
          <a:p>
            <a:r>
              <a:rPr lang="en-US" dirty="0" smtClean="0"/>
              <a:t>A reasonable first step is to determine whether or not the data is present.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Text Parsing in Excel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516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Parsing Optional Data</a:t>
            </a:r>
            <a:br>
              <a:rPr lang="en-US" dirty="0" smtClean="0"/>
            </a:br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Suppose we are given a list of usernames optionally followed by commas and a full name</a:t>
            </a:r>
          </a:p>
          <a:p>
            <a:r>
              <a:rPr lang="en-US" dirty="0" smtClean="0"/>
              <a:t>Use IFERROR and FIND to see if there is a comma and return the position if so.</a:t>
            </a:r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Text Parsing in Excel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33</a:t>
            </a:fld>
            <a:endParaRPr lang="en-US"/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0" y="4267200"/>
            <a:ext cx="4381500" cy="200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24800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Parsing Optional Data</a:t>
            </a:r>
            <a:br>
              <a:rPr lang="en-US" dirty="0" smtClean="0"/>
            </a:br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Now use an IF statement to extract the username</a:t>
            </a:r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Text Parsing in Excel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34</a:t>
            </a:fld>
            <a:endParaRPr lang="en-US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4988" y="3276600"/>
            <a:ext cx="5534025" cy="2009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02931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Parsing 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extract parts of a text value (parsing) requires thoughtful analysis and often a divide-and-conquer approach.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Text Parsing in Excel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711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need think about your strategy:</a:t>
            </a:r>
          </a:p>
          <a:p>
            <a:pPr lvl="1"/>
            <a:r>
              <a:rPr lang="en-US" dirty="0" smtClean="0"/>
              <a:t>How do I detect where the first name starts?</a:t>
            </a:r>
          </a:p>
          <a:p>
            <a:pPr lvl="1"/>
            <a:r>
              <a:rPr lang="en-US" dirty="0" smtClean="0"/>
              <a:t>Are there some delimiters?</a:t>
            </a:r>
          </a:p>
          <a:p>
            <a:pPr lvl="1"/>
            <a:r>
              <a:rPr lang="en-US" dirty="0" smtClean="0"/>
              <a:t>What is the delimiter?</a:t>
            </a:r>
          </a:p>
          <a:p>
            <a:pPr lvl="1"/>
            <a:r>
              <a:rPr lang="en-US" dirty="0" smtClean="0"/>
              <a:t>Does it always work?</a:t>
            </a:r>
          </a:p>
          <a:p>
            <a:pPr lvl="1"/>
            <a:r>
              <a:rPr lang="en-US" dirty="0" smtClean="0"/>
              <a:t>Is there always a first or last name?</a:t>
            </a:r>
          </a:p>
          <a:p>
            <a:r>
              <a:rPr lang="en-US" dirty="0" smtClean="0"/>
              <a:t>Break the problem into several problems and create auxiliary or helper columns.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Text Parsing in Excel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890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HIDDEN COLUMNS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Solving complex parsing problems often requires the use of intermediate values:</a:t>
            </a:r>
          </a:p>
          <a:p>
            <a:pPr lvl="1"/>
            <a:r>
              <a:rPr lang="en-US" dirty="0" smtClean="0"/>
              <a:t>Solve the problem in pieces, don’t do it all in a single formula</a:t>
            </a:r>
          </a:p>
          <a:p>
            <a:r>
              <a:rPr lang="en-US" dirty="0" smtClean="0"/>
              <a:t>So, place intermediate values into temporary columns and then hide the column to make the model less confusing to read.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Text Parsing in Excel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261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Put This Together…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mtClean="0"/>
              <a:t>Let’s see </a:t>
            </a:r>
            <a:r>
              <a:rPr lang="en-US" dirty="0" smtClean="0"/>
              <a:t>if we can parse the text into its name and terms components…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Before starting with formulas, think about your strategy.</a:t>
            </a:r>
          </a:p>
          <a:p>
            <a:pPr lvl="1"/>
            <a:r>
              <a:rPr lang="en-US" dirty="0" smtClean="0"/>
              <a:t>How can you recognize the beginning and end of the name component?</a:t>
            </a:r>
          </a:p>
          <a:p>
            <a:pPr lvl="1"/>
            <a:r>
              <a:rPr lang="en-US" dirty="0" smtClean="0"/>
              <a:t>How about the beginning and end of the terms component?</a:t>
            </a:r>
          </a:p>
          <a:p>
            <a:pPr lvl="1"/>
            <a:r>
              <a:rPr lang="en-US" dirty="0" smtClean="0"/>
              <a:t>Do we need intermediate values?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Text Parsing in Excel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38</a:t>
            </a:fld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9020" y="2397712"/>
            <a:ext cx="3657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16401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COUNTA</a:t>
            </a:r>
            <a:r>
              <a:rPr lang="en-US" dirty="0" smtClean="0"/>
              <a:t>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have already seen </a:t>
            </a:r>
            <a:r>
              <a:rPr lang="en-US" b="1" dirty="0" smtClean="0"/>
              <a:t>COUNT</a:t>
            </a:r>
            <a:r>
              <a:rPr lang="en-US" dirty="0" smtClean="0"/>
              <a:t> as a way to count the number of cells in a range.</a:t>
            </a:r>
          </a:p>
          <a:p>
            <a:r>
              <a:rPr lang="en-US" dirty="0" smtClean="0"/>
              <a:t>However, </a:t>
            </a:r>
            <a:r>
              <a:rPr lang="en-US" b="1" dirty="0" smtClean="0"/>
              <a:t>COUNT</a:t>
            </a:r>
            <a:r>
              <a:rPr lang="en-US" dirty="0" smtClean="0"/>
              <a:t> only counts cells that contain numbers.</a:t>
            </a:r>
          </a:p>
          <a:p>
            <a:pPr lvl="1"/>
            <a:r>
              <a:rPr lang="en-US" dirty="0" smtClean="0"/>
              <a:t>What about text?</a:t>
            </a:r>
          </a:p>
          <a:p>
            <a:r>
              <a:rPr lang="en-US" dirty="0" smtClean="0"/>
              <a:t>To count the number of cells that contain some value (either text or number), use </a:t>
            </a:r>
            <a:r>
              <a:rPr lang="en-US" b="1" dirty="0" smtClean="0"/>
              <a:t>COUNTA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Text Parsing in Excel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123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process of taking text values apart is called </a:t>
            </a:r>
            <a:r>
              <a:rPr lang="en-US" i="1" dirty="0"/>
              <a:t>parsing</a:t>
            </a:r>
            <a:r>
              <a:rPr lang="en-US" dirty="0"/>
              <a:t>. </a:t>
            </a:r>
          </a:p>
          <a:p>
            <a:pPr lvl="1"/>
            <a:r>
              <a:rPr lang="en-US" dirty="0" smtClean="0"/>
              <a:t>text </a:t>
            </a:r>
            <a:r>
              <a:rPr lang="en-US" dirty="0"/>
              <a:t>value = string </a:t>
            </a:r>
            <a:endParaRPr lang="en-US" dirty="0" smtClean="0"/>
          </a:p>
          <a:p>
            <a:pPr lvl="1"/>
            <a:r>
              <a:rPr lang="en-US" dirty="0" smtClean="0"/>
              <a:t>part </a:t>
            </a:r>
            <a:r>
              <a:rPr lang="en-US" dirty="0"/>
              <a:t>of a text value = substring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Text Parsing in Excel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80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COUNTBLANK</a:t>
            </a:r>
            <a:r>
              <a:rPr lang="en-US" dirty="0" smtClean="0"/>
              <a:t>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an alternative to </a:t>
            </a:r>
            <a:r>
              <a:rPr lang="en-US" b="1" dirty="0" smtClean="0"/>
              <a:t>COUNTA</a:t>
            </a:r>
            <a:r>
              <a:rPr lang="en-US" dirty="0" smtClean="0"/>
              <a:t>, there is </a:t>
            </a:r>
            <a:r>
              <a:rPr lang="en-US" b="1" dirty="0" smtClean="0"/>
              <a:t>COUNTBLANK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This function counts the number of cells in a range that do not contain any value (either text or number).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Text Parsing in Excel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091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Text Processing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Excel provides a number of functions for parsing text:</a:t>
            </a:r>
          </a:p>
          <a:p>
            <a:pPr lvl="1"/>
            <a:r>
              <a:rPr lang="en-US" b="1" dirty="0" smtClean="0"/>
              <a:t>RIGHT</a:t>
            </a:r>
            <a:r>
              <a:rPr lang="en-US" dirty="0" smtClean="0"/>
              <a:t> – take part of the right side of a text value</a:t>
            </a:r>
          </a:p>
          <a:p>
            <a:pPr lvl="1"/>
            <a:r>
              <a:rPr lang="en-US" b="1" dirty="0" smtClean="0"/>
              <a:t>LEFT</a:t>
            </a:r>
            <a:r>
              <a:rPr lang="en-US" dirty="0" smtClean="0"/>
              <a:t> – take part of the left side of a text value</a:t>
            </a:r>
          </a:p>
          <a:p>
            <a:pPr lvl="1"/>
            <a:r>
              <a:rPr lang="en-US" b="1" dirty="0" smtClean="0"/>
              <a:t>MID</a:t>
            </a:r>
            <a:r>
              <a:rPr lang="en-US" dirty="0" smtClean="0"/>
              <a:t> – take a substring within a text value</a:t>
            </a:r>
          </a:p>
          <a:p>
            <a:pPr lvl="1"/>
            <a:r>
              <a:rPr lang="en-US" b="1" dirty="0" smtClean="0"/>
              <a:t>LEN</a:t>
            </a:r>
            <a:r>
              <a:rPr lang="en-US" dirty="0" smtClean="0"/>
              <a:t> – determine the number of characters in a text value</a:t>
            </a:r>
          </a:p>
          <a:p>
            <a:pPr lvl="1"/>
            <a:r>
              <a:rPr lang="en-US" b="1" dirty="0" smtClean="0"/>
              <a:t>FIND</a:t>
            </a:r>
            <a:r>
              <a:rPr lang="en-US" dirty="0" smtClean="0"/>
              <a:t> – find the start of a specific substring within a text value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Text Parsing in Excel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741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LEFT</a:t>
            </a:r>
            <a:r>
              <a:rPr lang="en-US" dirty="0" smtClean="0"/>
              <a:t> Function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b="1" dirty="0" smtClean="0"/>
              <a:t>LEFT</a:t>
            </a:r>
            <a:r>
              <a:rPr lang="en-US" dirty="0" smtClean="0"/>
              <a:t> function extracts a specific number of characters from the left side of a text value: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Text Parsing in Excel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895600"/>
            <a:ext cx="3530082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4724400" y="3182644"/>
            <a:ext cx="13067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=LEFT(A1,4)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2364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RIGHT </a:t>
            </a:r>
            <a:r>
              <a:rPr lang="en-US" dirty="0" smtClean="0"/>
              <a:t>Function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b="1" dirty="0" smtClean="0"/>
              <a:t>RIGHT </a:t>
            </a:r>
            <a:r>
              <a:rPr lang="en-US" dirty="0" smtClean="0"/>
              <a:t>function extracts a specific number of characters from the right side (end) of a text value:</a:t>
            </a:r>
          </a:p>
          <a:p>
            <a:pPr marL="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b="1" dirty="0" smtClean="0"/>
              <a:t>SPECIFY THE </a:t>
            </a:r>
            <a:r>
              <a:rPr lang="en-US" b="1" dirty="0"/>
              <a:t>NUMBER OF </a:t>
            </a:r>
            <a:r>
              <a:rPr lang="en-US" b="1" dirty="0" smtClean="0"/>
              <a:t>CHARACTERS, NOT WHERE TO START!</a:t>
            </a:r>
            <a:endParaRPr lang="en-US" b="1" dirty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Text Parsing in Excel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3505200"/>
            <a:ext cx="361544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4867319" y="3834415"/>
            <a:ext cx="14750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=RIGHT(A1,4)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90893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MID</a:t>
            </a:r>
            <a:r>
              <a:rPr lang="en-US" dirty="0" smtClean="0"/>
              <a:t>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b="1" dirty="0" smtClean="0"/>
              <a:t>MID</a:t>
            </a:r>
            <a:r>
              <a:rPr lang="en-US" dirty="0" smtClean="0"/>
              <a:t> function extracts some number of characters starting at some position within a text value: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Text Parsing in Excel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429000"/>
            <a:ext cx="3626827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4911266" y="3769312"/>
            <a:ext cx="1462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=MID(A1,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5</a:t>
            </a:r>
            <a:r>
              <a:rPr lang="en-US" b="1" dirty="0" smtClean="0"/>
              <a:t>,</a:t>
            </a:r>
            <a:r>
              <a:rPr lang="en-US" b="1" dirty="0" smtClean="0">
                <a:solidFill>
                  <a:srgbClr val="FF0000"/>
                </a:solidFill>
              </a:rPr>
              <a:t>4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292266" y="4419600"/>
            <a:ext cx="1718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Where to start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5943600" y="4138644"/>
            <a:ext cx="0" cy="35715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943600" y="28956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Number of Characters</a:t>
            </a:r>
            <a:endParaRPr lang="en-US" dirty="0"/>
          </a:p>
        </p:txBody>
      </p:sp>
      <p:cxnSp>
        <p:nvCxnSpPr>
          <p:cNvPr id="16" name="Straight Arrow Connector 15"/>
          <p:cNvCxnSpPr>
            <a:stCxn id="14" idx="2"/>
          </p:cNvCxnSpPr>
          <p:nvPr/>
        </p:nvCxnSpPr>
        <p:spPr>
          <a:xfrm flipH="1">
            <a:off x="6151333" y="3264932"/>
            <a:ext cx="1125767" cy="58316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9855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FIND</a:t>
            </a:r>
            <a:r>
              <a:rPr lang="en-US" dirty="0" smtClean="0"/>
              <a:t>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FIND</a:t>
            </a:r>
            <a:r>
              <a:rPr lang="en-US" dirty="0" smtClean="0"/>
              <a:t> returns the position where a substring starts within a string.</a:t>
            </a:r>
          </a:p>
          <a:p>
            <a:r>
              <a:rPr lang="en-US" dirty="0" smtClean="0"/>
              <a:t>Finds the first occurrence only.</a:t>
            </a:r>
          </a:p>
          <a:p>
            <a:r>
              <a:rPr lang="en-US" dirty="0" smtClean="0"/>
              <a:t>Returns a </a:t>
            </a:r>
            <a:r>
              <a:rPr lang="en-US" i="1" dirty="0" smtClean="0"/>
              <a:t>#VALUE! </a:t>
            </a:r>
            <a:r>
              <a:rPr lang="en-US" dirty="0"/>
              <a:t>e</a:t>
            </a:r>
            <a:r>
              <a:rPr lang="en-US" dirty="0" smtClean="0"/>
              <a:t>rror if the substring cannot be found.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Text Parsing in Excel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4343400"/>
            <a:ext cx="348488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5029200" y="4724400"/>
            <a:ext cx="1794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=FIND("DEF",A1)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5034379" y="5086561"/>
            <a:ext cx="14832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=FIND(" ",A2)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034379" y="5440415"/>
            <a:ext cx="1489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=FIND(",",A3)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594551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6c6277e475342a88f9359975c1e8cba7887de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3223</TotalTime>
  <Words>1787</Words>
  <Application>Microsoft Office PowerPoint</Application>
  <PresentationFormat>On-screen Show (4:3)</PresentationFormat>
  <Paragraphs>299</Paragraphs>
  <Slides>40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Office Theme</vt:lpstr>
      <vt:lpstr>CS1100: Computer Science  and Its Applications</vt:lpstr>
      <vt:lpstr>Processing Text</vt:lpstr>
      <vt:lpstr>Example</vt:lpstr>
      <vt:lpstr>Terminology</vt:lpstr>
      <vt:lpstr>Text Processing Functions</vt:lpstr>
      <vt:lpstr>LEFT Function</vt:lpstr>
      <vt:lpstr>RIGHT Function</vt:lpstr>
      <vt:lpstr>MID Function</vt:lpstr>
      <vt:lpstr>FIND Function</vt:lpstr>
      <vt:lpstr>Case Sensitivity</vt:lpstr>
      <vt:lpstr>IFERROR and FIND</vt:lpstr>
      <vt:lpstr>LEN Function</vt:lpstr>
      <vt:lpstr>LEN Function</vt:lpstr>
      <vt:lpstr>TRIM Function</vt:lpstr>
      <vt:lpstr>Example 1 – Delimiting Text</vt:lpstr>
      <vt:lpstr>Locating the Delimiter  (where to split the text)</vt:lpstr>
      <vt:lpstr>Delimiting Text</vt:lpstr>
      <vt:lpstr>Finding the Delimiting Text</vt:lpstr>
      <vt:lpstr>Splitting the Text</vt:lpstr>
      <vt:lpstr>Splitting the Text</vt:lpstr>
      <vt:lpstr>Splitting the Text</vt:lpstr>
      <vt:lpstr>Splitting the Text</vt:lpstr>
      <vt:lpstr>Splitting the Text</vt:lpstr>
      <vt:lpstr>Splitting the Text</vt:lpstr>
      <vt:lpstr>Splitting the Text</vt:lpstr>
      <vt:lpstr>Splitting the Text</vt:lpstr>
      <vt:lpstr>Divide and Conquer</vt:lpstr>
      <vt:lpstr>Divide and Conquer Split Once</vt:lpstr>
      <vt:lpstr>Divide and Conquer Split Again</vt:lpstr>
      <vt:lpstr>FIND Function</vt:lpstr>
      <vt:lpstr>FIND Function</vt:lpstr>
      <vt:lpstr>Parsing Optional Data</vt:lpstr>
      <vt:lpstr>Parsing Optional Data Example</vt:lpstr>
      <vt:lpstr>Parsing Optional Data Example</vt:lpstr>
      <vt:lpstr>Parsing Text</vt:lpstr>
      <vt:lpstr>Strategy</vt:lpstr>
      <vt:lpstr>HIDDEN COLUMNS</vt:lpstr>
      <vt:lpstr>Let’s Put This Together…</vt:lpstr>
      <vt:lpstr>COUNTA Function</vt:lpstr>
      <vt:lpstr>COUNTBLANK Function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Excel Basics</dc:title>
  <dc:subject>CS1100: CS and its Applications</dc:subject>
  <dc:creator>Martin Schedlbauer</dc:creator>
  <cp:keywords>Excel; Northeastern</cp:keywords>
  <cp:lastModifiedBy>Leena Razzaq</cp:lastModifiedBy>
  <cp:revision>147</cp:revision>
  <dcterms:created xsi:type="dcterms:W3CDTF">2010-11-08T22:41:18Z</dcterms:created>
  <dcterms:modified xsi:type="dcterms:W3CDTF">2013-12-23T22:38:35Z</dcterms:modified>
</cp:coreProperties>
</file>