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9"/>
  </p:notesMasterIdLst>
  <p:sldIdLst>
    <p:sldId id="256" r:id="rId2"/>
    <p:sldId id="273" r:id="rId3"/>
    <p:sldId id="274" r:id="rId4"/>
    <p:sldId id="340" r:id="rId5"/>
    <p:sldId id="275" r:id="rId6"/>
    <p:sldId id="355" r:id="rId7"/>
    <p:sldId id="291" r:id="rId8"/>
    <p:sldId id="341" r:id="rId9"/>
    <p:sldId id="342" r:id="rId10"/>
    <p:sldId id="343" r:id="rId11"/>
    <p:sldId id="325" r:id="rId12"/>
    <p:sldId id="344" r:id="rId13"/>
    <p:sldId id="290" r:id="rId14"/>
    <p:sldId id="281" r:id="rId15"/>
    <p:sldId id="345" r:id="rId16"/>
    <p:sldId id="307" r:id="rId17"/>
    <p:sldId id="356" r:id="rId18"/>
    <p:sldId id="308" r:id="rId19"/>
    <p:sldId id="346" r:id="rId20"/>
    <p:sldId id="310" r:id="rId21"/>
    <p:sldId id="311" r:id="rId22"/>
    <p:sldId id="312" r:id="rId23"/>
    <p:sldId id="357" r:id="rId24"/>
    <p:sldId id="292" r:id="rId25"/>
    <p:sldId id="293" r:id="rId26"/>
    <p:sldId id="335" r:id="rId27"/>
    <p:sldId id="336" r:id="rId28"/>
    <p:sldId id="288" r:id="rId29"/>
    <p:sldId id="276" r:id="rId30"/>
    <p:sldId id="294" r:id="rId31"/>
    <p:sldId id="347" r:id="rId32"/>
    <p:sldId id="337" r:id="rId33"/>
    <p:sldId id="277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4" r:id="rId43"/>
    <p:sldId id="295" r:id="rId44"/>
    <p:sldId id="296" r:id="rId45"/>
    <p:sldId id="299" r:id="rId46"/>
    <p:sldId id="300" r:id="rId47"/>
    <p:sldId id="358" r:id="rId48"/>
    <p:sldId id="297" r:id="rId49"/>
    <p:sldId id="298" r:id="rId50"/>
    <p:sldId id="349" r:id="rId51"/>
    <p:sldId id="348" r:id="rId52"/>
    <p:sldId id="302" r:id="rId53"/>
    <p:sldId id="359" r:id="rId54"/>
    <p:sldId id="350" r:id="rId55"/>
    <p:sldId id="351" r:id="rId56"/>
    <p:sldId id="352" r:id="rId57"/>
    <p:sldId id="338" r:id="rId58"/>
    <p:sldId id="339" r:id="rId59"/>
    <p:sldId id="326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334" r:id="rId68"/>
  </p:sldIdLst>
  <p:sldSz cx="9144000" cy="6858000" type="screen4x3"/>
  <p:notesSz cx="6858000" cy="9144000"/>
  <p:custDataLst>
    <p:tags r:id="rId7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7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A9226F-7ED3-415B-BBF4-C07B664091EF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8D56DD-603E-4A17-97B8-CE8482B5EF7F}">
      <dgm:prSet phldrT="[Text]"/>
      <dgm:spPr/>
      <dgm:t>
        <a:bodyPr/>
        <a:lstStyle/>
        <a:p>
          <a:r>
            <a:rPr lang="en-US" dirty="0" smtClean="0"/>
            <a:t>Does cell </a:t>
          </a:r>
          <a:r>
            <a:rPr lang="en-US" i="1" dirty="0" smtClean="0"/>
            <a:t>B1</a:t>
          </a:r>
          <a:r>
            <a:rPr lang="en-US" dirty="0" smtClean="0"/>
            <a:t> contain “Yes”?</a:t>
          </a:r>
          <a:endParaRPr lang="en-US" dirty="0"/>
        </a:p>
      </dgm:t>
    </dgm:pt>
    <dgm:pt modelId="{2CC82C7B-5028-4B68-B59A-0FAAB6797740}" type="parTrans" cxnId="{7B89418B-25A8-445F-95D6-317F1BAB6BA8}">
      <dgm:prSet/>
      <dgm:spPr/>
      <dgm:t>
        <a:bodyPr/>
        <a:lstStyle/>
        <a:p>
          <a:endParaRPr lang="en-US"/>
        </a:p>
      </dgm:t>
    </dgm:pt>
    <dgm:pt modelId="{706295F6-5AA8-4730-B10C-DCD8AE386C83}" type="sibTrans" cxnId="{7B89418B-25A8-445F-95D6-317F1BAB6BA8}">
      <dgm:prSet/>
      <dgm:spPr/>
      <dgm:t>
        <a:bodyPr/>
        <a:lstStyle/>
        <a:p>
          <a:endParaRPr lang="en-US"/>
        </a:p>
      </dgm:t>
    </dgm:pt>
    <dgm:pt modelId="{4B0357B2-8D02-4ED0-A8D9-3CA4D06E7458}">
      <dgm:prSet phldrT="[Text]"/>
      <dgm:spPr/>
      <dgm:t>
        <a:bodyPr/>
        <a:lstStyle/>
        <a:p>
          <a:r>
            <a:rPr lang="en-US" dirty="0" smtClean="0"/>
            <a:t>If so, then cell </a:t>
          </a:r>
          <a:r>
            <a:rPr lang="en-US" i="1" dirty="0" smtClean="0"/>
            <a:t>B4</a:t>
          </a:r>
          <a:r>
            <a:rPr lang="en-US" dirty="0" smtClean="0"/>
            <a:t> will be filled with the value 0</a:t>
          </a:r>
          <a:endParaRPr lang="en-US" dirty="0"/>
        </a:p>
      </dgm:t>
    </dgm:pt>
    <dgm:pt modelId="{2861E877-E93A-429A-85DD-3670C098C675}" type="parTrans" cxnId="{3331FA8E-8E88-4678-A3AD-0321570F6A36}">
      <dgm:prSet/>
      <dgm:spPr/>
      <dgm:t>
        <a:bodyPr/>
        <a:lstStyle/>
        <a:p>
          <a:endParaRPr lang="en-US"/>
        </a:p>
      </dgm:t>
    </dgm:pt>
    <dgm:pt modelId="{1ED92278-F800-498B-B4A4-6EEAC2ED5656}" type="sibTrans" cxnId="{3331FA8E-8E88-4678-A3AD-0321570F6A36}">
      <dgm:prSet/>
      <dgm:spPr/>
      <dgm:t>
        <a:bodyPr/>
        <a:lstStyle/>
        <a:p>
          <a:endParaRPr lang="en-US"/>
        </a:p>
      </dgm:t>
    </dgm:pt>
    <dgm:pt modelId="{5A1DD570-2223-4D37-83E8-EDA55632C65A}">
      <dgm:prSet phldrT="[Text]"/>
      <dgm:spPr/>
      <dgm:t>
        <a:bodyPr/>
        <a:lstStyle/>
        <a:p>
          <a:r>
            <a:rPr lang="en-US" dirty="0" smtClean="0"/>
            <a:t>If not, then cell </a:t>
          </a:r>
          <a:r>
            <a:rPr lang="en-US" i="1" dirty="0" smtClean="0"/>
            <a:t>B4</a:t>
          </a:r>
          <a:r>
            <a:rPr lang="en-US" dirty="0" smtClean="0"/>
            <a:t> will be filled with the result of the formula </a:t>
          </a:r>
          <a:r>
            <a:rPr lang="en-US" i="1" dirty="0" smtClean="0"/>
            <a:t>B2*B3</a:t>
          </a:r>
          <a:r>
            <a:rPr lang="en-US" dirty="0" smtClean="0"/>
            <a:t> </a:t>
          </a:r>
          <a:endParaRPr lang="en-US" dirty="0"/>
        </a:p>
      </dgm:t>
    </dgm:pt>
    <dgm:pt modelId="{CE434FAF-581B-46F6-8D88-1D0C534BA221}" type="parTrans" cxnId="{828133D0-277A-401B-8815-4DAE7C686D03}">
      <dgm:prSet/>
      <dgm:spPr/>
      <dgm:t>
        <a:bodyPr/>
        <a:lstStyle/>
        <a:p>
          <a:endParaRPr lang="en-US"/>
        </a:p>
      </dgm:t>
    </dgm:pt>
    <dgm:pt modelId="{B2A9D588-0709-47D4-99EB-8571E04F8B1B}" type="sibTrans" cxnId="{828133D0-277A-401B-8815-4DAE7C686D03}">
      <dgm:prSet/>
      <dgm:spPr/>
      <dgm:t>
        <a:bodyPr/>
        <a:lstStyle/>
        <a:p>
          <a:endParaRPr lang="en-US"/>
        </a:p>
      </dgm:t>
    </dgm:pt>
    <dgm:pt modelId="{6D0F98AA-1546-4663-8F33-DC510B581E9A}" type="pres">
      <dgm:prSet presAssocID="{DDA9226F-7ED3-415B-BBF4-C07B664091E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CABA25-A053-42DE-913F-EDBC73E0F867}" type="pres">
      <dgm:prSet presAssocID="{658D56DD-603E-4A17-97B8-CE8482B5EF7F}" presName="root1" presStyleCnt="0"/>
      <dgm:spPr/>
    </dgm:pt>
    <dgm:pt modelId="{354F9252-B2E4-44AB-B297-AC710CA88F95}" type="pres">
      <dgm:prSet presAssocID="{658D56DD-603E-4A17-97B8-CE8482B5EF7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6A8F0A-4A3E-4BAE-9CF2-C132FA071257}" type="pres">
      <dgm:prSet presAssocID="{658D56DD-603E-4A17-97B8-CE8482B5EF7F}" presName="level2hierChild" presStyleCnt="0"/>
      <dgm:spPr/>
    </dgm:pt>
    <dgm:pt modelId="{DF86C651-F729-4AB2-96B3-DC9486622AD2}" type="pres">
      <dgm:prSet presAssocID="{2861E877-E93A-429A-85DD-3670C098C675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FD2B99D7-EF24-417F-82B0-6C45A34972F2}" type="pres">
      <dgm:prSet presAssocID="{2861E877-E93A-429A-85DD-3670C098C675}" presName="connTx" presStyleLbl="parChTrans1D2" presStyleIdx="0" presStyleCnt="2"/>
      <dgm:spPr/>
      <dgm:t>
        <a:bodyPr/>
        <a:lstStyle/>
        <a:p>
          <a:endParaRPr lang="en-US"/>
        </a:p>
      </dgm:t>
    </dgm:pt>
    <dgm:pt modelId="{0097F922-2AE5-4E94-8DC3-5A756019E181}" type="pres">
      <dgm:prSet presAssocID="{4B0357B2-8D02-4ED0-A8D9-3CA4D06E7458}" presName="root2" presStyleCnt="0"/>
      <dgm:spPr/>
    </dgm:pt>
    <dgm:pt modelId="{8FE10974-CD16-4EBA-8A2F-D2B7D4D1FA49}" type="pres">
      <dgm:prSet presAssocID="{4B0357B2-8D02-4ED0-A8D9-3CA4D06E7458}" presName="LevelTwoTextNode" presStyleLbl="node2" presStyleIdx="0" presStyleCnt="2" custScaleX="132335" custLinFactNeighborX="1969" custLinFactNeighborY="-303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C8E0E5-BCDD-459A-AEE3-3D673D4D1732}" type="pres">
      <dgm:prSet presAssocID="{4B0357B2-8D02-4ED0-A8D9-3CA4D06E7458}" presName="level3hierChild" presStyleCnt="0"/>
      <dgm:spPr/>
    </dgm:pt>
    <dgm:pt modelId="{C4F7DE4C-461F-4EDB-BD55-23AE32D33116}" type="pres">
      <dgm:prSet presAssocID="{CE434FAF-581B-46F6-8D88-1D0C534BA221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16E4476C-5D07-4850-A7A3-A77A7669B1CD}" type="pres">
      <dgm:prSet presAssocID="{CE434FAF-581B-46F6-8D88-1D0C534BA221}" presName="connTx" presStyleLbl="parChTrans1D2" presStyleIdx="1" presStyleCnt="2"/>
      <dgm:spPr/>
      <dgm:t>
        <a:bodyPr/>
        <a:lstStyle/>
        <a:p>
          <a:endParaRPr lang="en-US"/>
        </a:p>
      </dgm:t>
    </dgm:pt>
    <dgm:pt modelId="{2B3613EA-93D3-4F3E-8FBC-8DB64D998540}" type="pres">
      <dgm:prSet presAssocID="{5A1DD570-2223-4D37-83E8-EDA55632C65A}" presName="root2" presStyleCnt="0"/>
      <dgm:spPr/>
    </dgm:pt>
    <dgm:pt modelId="{72971C77-C88C-4848-AFEC-DD9CC40A809C}" type="pres">
      <dgm:prSet presAssocID="{5A1DD570-2223-4D37-83E8-EDA55632C65A}" presName="LevelTwoTextNode" presStyleLbl="node2" presStyleIdx="1" presStyleCnt="2" custScaleX="132335" custLinFactNeighborX="-932" custLinFactNeighborY="408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8086EE-6025-4502-9465-0EBC1E9DB594}" type="pres">
      <dgm:prSet presAssocID="{5A1DD570-2223-4D37-83E8-EDA55632C65A}" presName="level3hierChild" presStyleCnt="0"/>
      <dgm:spPr/>
    </dgm:pt>
  </dgm:ptLst>
  <dgm:cxnLst>
    <dgm:cxn modelId="{9761FEFD-320D-4D76-8174-A09B442D0CAD}" type="presOf" srcId="{2861E877-E93A-429A-85DD-3670C098C675}" destId="{FD2B99D7-EF24-417F-82B0-6C45A34972F2}" srcOrd="1" destOrd="0" presId="urn:microsoft.com/office/officeart/2005/8/layout/hierarchy2"/>
    <dgm:cxn modelId="{7B89418B-25A8-445F-95D6-317F1BAB6BA8}" srcId="{DDA9226F-7ED3-415B-BBF4-C07B664091EF}" destId="{658D56DD-603E-4A17-97B8-CE8482B5EF7F}" srcOrd="0" destOrd="0" parTransId="{2CC82C7B-5028-4B68-B59A-0FAAB6797740}" sibTransId="{706295F6-5AA8-4730-B10C-DCD8AE386C83}"/>
    <dgm:cxn modelId="{1E9D0E21-1522-4DEE-A2C0-D2209FDACF39}" type="presOf" srcId="{CE434FAF-581B-46F6-8D88-1D0C534BA221}" destId="{C4F7DE4C-461F-4EDB-BD55-23AE32D33116}" srcOrd="0" destOrd="0" presId="urn:microsoft.com/office/officeart/2005/8/layout/hierarchy2"/>
    <dgm:cxn modelId="{EBEDCDE6-D7C1-4FDA-A4C2-2E8D64A009D9}" type="presOf" srcId="{2861E877-E93A-429A-85DD-3670C098C675}" destId="{DF86C651-F729-4AB2-96B3-DC9486622AD2}" srcOrd="0" destOrd="0" presId="urn:microsoft.com/office/officeart/2005/8/layout/hierarchy2"/>
    <dgm:cxn modelId="{8EB2F467-6B8D-4F34-B1BF-0775DE907FED}" type="presOf" srcId="{4B0357B2-8D02-4ED0-A8D9-3CA4D06E7458}" destId="{8FE10974-CD16-4EBA-8A2F-D2B7D4D1FA49}" srcOrd="0" destOrd="0" presId="urn:microsoft.com/office/officeart/2005/8/layout/hierarchy2"/>
    <dgm:cxn modelId="{F0FA3DEC-0961-4D10-A40A-EA4E4E422FAB}" type="presOf" srcId="{658D56DD-603E-4A17-97B8-CE8482B5EF7F}" destId="{354F9252-B2E4-44AB-B297-AC710CA88F95}" srcOrd="0" destOrd="0" presId="urn:microsoft.com/office/officeart/2005/8/layout/hierarchy2"/>
    <dgm:cxn modelId="{828133D0-277A-401B-8815-4DAE7C686D03}" srcId="{658D56DD-603E-4A17-97B8-CE8482B5EF7F}" destId="{5A1DD570-2223-4D37-83E8-EDA55632C65A}" srcOrd="1" destOrd="0" parTransId="{CE434FAF-581B-46F6-8D88-1D0C534BA221}" sibTransId="{B2A9D588-0709-47D4-99EB-8571E04F8B1B}"/>
    <dgm:cxn modelId="{E9D50F19-6CE8-48B2-8507-EA0AB0E6A151}" type="presOf" srcId="{DDA9226F-7ED3-415B-BBF4-C07B664091EF}" destId="{6D0F98AA-1546-4663-8F33-DC510B581E9A}" srcOrd="0" destOrd="0" presId="urn:microsoft.com/office/officeart/2005/8/layout/hierarchy2"/>
    <dgm:cxn modelId="{8124DF40-7BF2-4A10-B013-4BA3F613092B}" type="presOf" srcId="{5A1DD570-2223-4D37-83E8-EDA55632C65A}" destId="{72971C77-C88C-4848-AFEC-DD9CC40A809C}" srcOrd="0" destOrd="0" presId="urn:microsoft.com/office/officeart/2005/8/layout/hierarchy2"/>
    <dgm:cxn modelId="{3331FA8E-8E88-4678-A3AD-0321570F6A36}" srcId="{658D56DD-603E-4A17-97B8-CE8482B5EF7F}" destId="{4B0357B2-8D02-4ED0-A8D9-3CA4D06E7458}" srcOrd="0" destOrd="0" parTransId="{2861E877-E93A-429A-85DD-3670C098C675}" sibTransId="{1ED92278-F800-498B-B4A4-6EEAC2ED5656}"/>
    <dgm:cxn modelId="{D5150C5D-BF62-492C-9129-AFA3413D80A8}" type="presOf" srcId="{CE434FAF-581B-46F6-8D88-1D0C534BA221}" destId="{16E4476C-5D07-4850-A7A3-A77A7669B1CD}" srcOrd="1" destOrd="0" presId="urn:microsoft.com/office/officeart/2005/8/layout/hierarchy2"/>
    <dgm:cxn modelId="{E9B09922-EA9A-42E4-BD09-0B5EB72C8F1E}" type="presParOf" srcId="{6D0F98AA-1546-4663-8F33-DC510B581E9A}" destId="{1ECABA25-A053-42DE-913F-EDBC73E0F867}" srcOrd="0" destOrd="0" presId="urn:microsoft.com/office/officeart/2005/8/layout/hierarchy2"/>
    <dgm:cxn modelId="{D8DF9D60-D5CC-4F9D-A034-A860E8BEAC2B}" type="presParOf" srcId="{1ECABA25-A053-42DE-913F-EDBC73E0F867}" destId="{354F9252-B2E4-44AB-B297-AC710CA88F95}" srcOrd="0" destOrd="0" presId="urn:microsoft.com/office/officeart/2005/8/layout/hierarchy2"/>
    <dgm:cxn modelId="{30E7336B-6CC2-4E07-BDD5-6F51B7B5C312}" type="presParOf" srcId="{1ECABA25-A053-42DE-913F-EDBC73E0F867}" destId="{0D6A8F0A-4A3E-4BAE-9CF2-C132FA071257}" srcOrd="1" destOrd="0" presId="urn:microsoft.com/office/officeart/2005/8/layout/hierarchy2"/>
    <dgm:cxn modelId="{56DECA61-22F5-4E29-A7EE-F8FF9AB79567}" type="presParOf" srcId="{0D6A8F0A-4A3E-4BAE-9CF2-C132FA071257}" destId="{DF86C651-F729-4AB2-96B3-DC9486622AD2}" srcOrd="0" destOrd="0" presId="urn:microsoft.com/office/officeart/2005/8/layout/hierarchy2"/>
    <dgm:cxn modelId="{F23EEB8F-E80E-413B-9D8C-12465CD755DB}" type="presParOf" srcId="{DF86C651-F729-4AB2-96B3-DC9486622AD2}" destId="{FD2B99D7-EF24-417F-82B0-6C45A34972F2}" srcOrd="0" destOrd="0" presId="urn:microsoft.com/office/officeart/2005/8/layout/hierarchy2"/>
    <dgm:cxn modelId="{518C2E75-C3B1-42DD-A738-6B26EC10C1EA}" type="presParOf" srcId="{0D6A8F0A-4A3E-4BAE-9CF2-C132FA071257}" destId="{0097F922-2AE5-4E94-8DC3-5A756019E181}" srcOrd="1" destOrd="0" presId="urn:microsoft.com/office/officeart/2005/8/layout/hierarchy2"/>
    <dgm:cxn modelId="{242EDC9E-A94D-4115-BB71-22A6AE0C5B0B}" type="presParOf" srcId="{0097F922-2AE5-4E94-8DC3-5A756019E181}" destId="{8FE10974-CD16-4EBA-8A2F-D2B7D4D1FA49}" srcOrd="0" destOrd="0" presId="urn:microsoft.com/office/officeart/2005/8/layout/hierarchy2"/>
    <dgm:cxn modelId="{5E755447-9843-4EEA-89A2-7D65FB0395BE}" type="presParOf" srcId="{0097F922-2AE5-4E94-8DC3-5A756019E181}" destId="{65C8E0E5-BCDD-459A-AEE3-3D673D4D1732}" srcOrd="1" destOrd="0" presId="urn:microsoft.com/office/officeart/2005/8/layout/hierarchy2"/>
    <dgm:cxn modelId="{CF78E92C-C0C9-40DF-B169-2611FEB53883}" type="presParOf" srcId="{0D6A8F0A-4A3E-4BAE-9CF2-C132FA071257}" destId="{C4F7DE4C-461F-4EDB-BD55-23AE32D33116}" srcOrd="2" destOrd="0" presId="urn:microsoft.com/office/officeart/2005/8/layout/hierarchy2"/>
    <dgm:cxn modelId="{B548F30B-2FB2-4396-BCAF-D27494EC1842}" type="presParOf" srcId="{C4F7DE4C-461F-4EDB-BD55-23AE32D33116}" destId="{16E4476C-5D07-4850-A7A3-A77A7669B1CD}" srcOrd="0" destOrd="0" presId="urn:microsoft.com/office/officeart/2005/8/layout/hierarchy2"/>
    <dgm:cxn modelId="{83C3C85B-3526-41C5-A8CF-58C6EF032221}" type="presParOf" srcId="{0D6A8F0A-4A3E-4BAE-9CF2-C132FA071257}" destId="{2B3613EA-93D3-4F3E-8FBC-8DB64D998540}" srcOrd="3" destOrd="0" presId="urn:microsoft.com/office/officeart/2005/8/layout/hierarchy2"/>
    <dgm:cxn modelId="{9112A7B1-BEDE-4897-9712-55E71CB371E9}" type="presParOf" srcId="{2B3613EA-93D3-4F3E-8FBC-8DB64D998540}" destId="{72971C77-C88C-4848-AFEC-DD9CC40A809C}" srcOrd="0" destOrd="0" presId="urn:microsoft.com/office/officeart/2005/8/layout/hierarchy2"/>
    <dgm:cxn modelId="{7C44611C-409E-4927-933D-95FC41272C43}" type="presParOf" srcId="{2B3613EA-93D3-4F3E-8FBC-8DB64D998540}" destId="{408086EE-6025-4502-9465-0EBC1E9DB59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F9252-B2E4-44AB-B297-AC710CA88F95}">
      <dsp:nvSpPr>
        <dsp:cNvPr id="0" name=""/>
        <dsp:cNvSpPr/>
      </dsp:nvSpPr>
      <dsp:spPr>
        <a:xfrm>
          <a:off x="4607" y="1324018"/>
          <a:ext cx="2626759" cy="1313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Does cell </a:t>
          </a:r>
          <a:r>
            <a:rPr lang="en-US" sz="2700" i="1" kern="1200" dirty="0" smtClean="0"/>
            <a:t>B1</a:t>
          </a:r>
          <a:r>
            <a:rPr lang="en-US" sz="2700" kern="1200" dirty="0" smtClean="0"/>
            <a:t> contain “Yes”?</a:t>
          </a:r>
          <a:endParaRPr lang="en-US" sz="2700" kern="1200" dirty="0"/>
        </a:p>
      </dsp:txBody>
      <dsp:txXfrm>
        <a:off x="43075" y="1362486"/>
        <a:ext cx="2549823" cy="1236443"/>
      </dsp:txXfrm>
    </dsp:sp>
    <dsp:sp modelId="{DF86C651-F729-4AB2-96B3-DC9486622AD2}">
      <dsp:nvSpPr>
        <dsp:cNvPr id="0" name=""/>
        <dsp:cNvSpPr/>
      </dsp:nvSpPr>
      <dsp:spPr>
        <a:xfrm rot="18746382">
          <a:off x="2377094" y="1373816"/>
          <a:ext cx="1563855" cy="59677"/>
        </a:xfrm>
        <a:custGeom>
          <a:avLst/>
          <a:gdLst/>
          <a:ahLst/>
          <a:cxnLst/>
          <a:rect l="0" t="0" r="0" b="0"/>
          <a:pathLst>
            <a:path>
              <a:moveTo>
                <a:pt x="0" y="29838"/>
              </a:moveTo>
              <a:lnTo>
                <a:pt x="1563855" y="298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19926" y="1364558"/>
        <a:ext cx="78192" cy="78192"/>
      </dsp:txXfrm>
    </dsp:sp>
    <dsp:sp modelId="{8FE10974-CD16-4EBA-8A2F-D2B7D4D1FA49}">
      <dsp:nvSpPr>
        <dsp:cNvPr id="0" name=""/>
        <dsp:cNvSpPr/>
      </dsp:nvSpPr>
      <dsp:spPr>
        <a:xfrm>
          <a:off x="3686678" y="169912"/>
          <a:ext cx="3476121" cy="1313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If so, then cell </a:t>
          </a:r>
          <a:r>
            <a:rPr lang="en-US" sz="2700" i="1" kern="1200" dirty="0" smtClean="0"/>
            <a:t>B4</a:t>
          </a:r>
          <a:r>
            <a:rPr lang="en-US" sz="2700" kern="1200" dirty="0" smtClean="0"/>
            <a:t> will be filled with the value 0</a:t>
          </a:r>
          <a:endParaRPr lang="en-US" sz="2700" kern="1200" dirty="0"/>
        </a:p>
      </dsp:txBody>
      <dsp:txXfrm>
        <a:off x="3725146" y="208380"/>
        <a:ext cx="3399185" cy="1236443"/>
      </dsp:txXfrm>
    </dsp:sp>
    <dsp:sp modelId="{C4F7DE4C-461F-4EDB-BD55-23AE32D33116}">
      <dsp:nvSpPr>
        <dsp:cNvPr id="0" name=""/>
        <dsp:cNvSpPr/>
      </dsp:nvSpPr>
      <dsp:spPr>
        <a:xfrm rot="3091373">
          <a:off x="2319808" y="2596467"/>
          <a:ext cx="1649339" cy="59677"/>
        </a:xfrm>
        <a:custGeom>
          <a:avLst/>
          <a:gdLst/>
          <a:ahLst/>
          <a:cxnLst/>
          <a:rect l="0" t="0" r="0" b="0"/>
          <a:pathLst>
            <a:path>
              <a:moveTo>
                <a:pt x="0" y="29838"/>
              </a:moveTo>
              <a:lnTo>
                <a:pt x="1649339" y="298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03244" y="2585072"/>
        <a:ext cx="82466" cy="82466"/>
      </dsp:txXfrm>
    </dsp:sp>
    <dsp:sp modelId="{72971C77-C88C-4848-AFEC-DD9CC40A809C}">
      <dsp:nvSpPr>
        <dsp:cNvPr id="0" name=""/>
        <dsp:cNvSpPr/>
      </dsp:nvSpPr>
      <dsp:spPr>
        <a:xfrm>
          <a:off x="3657589" y="2615214"/>
          <a:ext cx="3476121" cy="1313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If not, then cell </a:t>
          </a:r>
          <a:r>
            <a:rPr lang="en-US" sz="2700" i="1" kern="1200" dirty="0" smtClean="0"/>
            <a:t>B4</a:t>
          </a:r>
          <a:r>
            <a:rPr lang="en-US" sz="2700" kern="1200" dirty="0" smtClean="0"/>
            <a:t> will be filled with the result of the formula </a:t>
          </a:r>
          <a:r>
            <a:rPr lang="en-US" sz="2700" i="1" kern="1200" dirty="0" smtClean="0"/>
            <a:t>B2*B3</a:t>
          </a:r>
          <a:r>
            <a:rPr lang="en-US" sz="2700" kern="1200" dirty="0" smtClean="0"/>
            <a:t> </a:t>
          </a:r>
          <a:endParaRPr lang="en-US" sz="2700" kern="1200" dirty="0"/>
        </a:p>
      </dsp:txBody>
      <dsp:txXfrm>
        <a:off x="3696057" y="2653682"/>
        <a:ext cx="3399185" cy="1236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B18F0-954F-474E-800A-853E660819CA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7BEF0-F076-4906-A921-C330E6E308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99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7BEF0-F076-4906-A921-C330E6E308E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67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the difference</a:t>
            </a:r>
            <a:r>
              <a:rPr lang="en-US" baseline="0" dirty="0" smtClean="0"/>
              <a:t> between rounding and formatting precision.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7BEF0-F076-4906-A921-C330E6E308E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68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282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82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685800" cy="282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4FBFA-1248-4AAF-9253-30F1218857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EU CCIS Logo.JPG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6720" y="6607957"/>
            <a:ext cx="1524000" cy="2092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reenr.com/zI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screenr.com/vIu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creenr.com/QIu" TargetMode="Externa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screenr.com/PIu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90800"/>
            <a:ext cx="8382000" cy="1470025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CS1100: Computer Science </a:t>
            </a:r>
            <a:br>
              <a:rPr lang="en-US" sz="4000" dirty="0" smtClean="0"/>
            </a:br>
            <a:r>
              <a:rPr lang="en-US" sz="4000" dirty="0" smtClean="0"/>
              <a:t>and Its Applications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962400"/>
            <a:ext cx="6400800" cy="2743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Excel Basics</a:t>
            </a:r>
          </a:p>
          <a:p>
            <a:pPr lvl="0" algn="l"/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  <a:p>
            <a:pPr lvl="0" algn="l"/>
            <a:endParaRPr lang="en-US" sz="1400" i="1" dirty="0" smtClean="0">
              <a:solidFill>
                <a:srgbClr val="C0504D">
                  <a:lumMod val="75000"/>
                </a:srgbClr>
              </a:solidFill>
            </a:endParaRPr>
          </a:p>
          <a:p>
            <a:pPr lvl="0" algn="l"/>
            <a:endParaRPr lang="en-US" sz="1050" i="1" dirty="0" smtClean="0">
              <a:solidFill>
                <a:srgbClr val="C0504D">
                  <a:lumMod val="75000"/>
                </a:srgbClr>
              </a:solidFill>
            </a:endParaRPr>
          </a:p>
          <a:p>
            <a:pPr lvl="0" algn="l"/>
            <a:endParaRPr lang="en-US" sz="1200" i="1" dirty="0" smtClean="0">
              <a:solidFill>
                <a:srgbClr val="C0504D">
                  <a:lumMod val="75000"/>
                </a:srgbClr>
              </a:solidFill>
            </a:endParaRPr>
          </a:p>
          <a:p>
            <a:pPr lvl="0" algn="l"/>
            <a:r>
              <a:rPr lang="en-US" sz="1200" i="1" dirty="0" smtClean="0">
                <a:solidFill>
                  <a:srgbClr val="C0504D">
                    <a:lumMod val="75000"/>
                  </a:srgbClr>
                </a:solidFill>
              </a:rPr>
              <a:t>Modified from originals created by Martin </a:t>
            </a:r>
            <a:r>
              <a:rPr lang="en-US" sz="1200" i="1" dirty="0" err="1" smtClean="0">
                <a:solidFill>
                  <a:srgbClr val="C0504D">
                    <a:lumMod val="75000"/>
                  </a:srgbClr>
                </a:solidFill>
              </a:rPr>
              <a:t>Schedlbauer</a:t>
            </a:r>
            <a:r>
              <a:rPr lang="en-US" sz="1200" i="1" dirty="0" smtClean="0">
                <a:solidFill>
                  <a:srgbClr val="C0504D">
                    <a:lumMod val="75000"/>
                  </a:srgbClr>
                </a:solidFill>
              </a:rPr>
              <a:t>, Peter Douglass and Peter </a:t>
            </a:r>
            <a:r>
              <a:rPr lang="en-US" sz="1200" i="1" dirty="0" err="1" smtClean="0">
                <a:solidFill>
                  <a:srgbClr val="C0504D">
                    <a:lumMod val="75000"/>
                  </a:srgbClr>
                </a:solidFill>
              </a:rPr>
              <a:t>Golbus</a:t>
            </a:r>
            <a:endParaRPr lang="en-US" sz="1200" i="1" dirty="0" smtClean="0">
              <a:solidFill>
                <a:srgbClr val="C0504D">
                  <a:lumMod val="75000"/>
                </a:srgbClr>
              </a:solidFill>
            </a:endParaRPr>
          </a:p>
        </p:txBody>
      </p:sp>
      <p:pic>
        <p:nvPicPr>
          <p:cNvPr id="4" name="Picture 3" descr="NEU CCIS Logo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270" y="762000"/>
            <a:ext cx="6701051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94" y="1524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/>
              <a:t>Matrix: A1:C5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87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60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Excel provide thousands of functions to build spreadsheet models:</a:t>
            </a:r>
          </a:p>
          <a:p>
            <a:pPr lvl="1"/>
            <a:r>
              <a:rPr lang="en-US" dirty="0" smtClean="0"/>
              <a:t>Financial, </a:t>
            </a:r>
            <a:r>
              <a:rPr lang="en-US" i="1" dirty="0" smtClean="0"/>
              <a:t>e.g.</a:t>
            </a:r>
            <a:r>
              <a:rPr lang="en-US" dirty="0" smtClean="0"/>
              <a:t>, </a:t>
            </a:r>
            <a:r>
              <a:rPr lang="en-US" dirty="0" err="1" smtClean="0"/>
              <a:t>pmt</a:t>
            </a:r>
            <a:r>
              <a:rPr lang="en-US" dirty="0" smtClean="0"/>
              <a:t>, </a:t>
            </a:r>
            <a:r>
              <a:rPr lang="en-US" dirty="0" err="1" smtClean="0"/>
              <a:t>irr</a:t>
            </a:r>
            <a:r>
              <a:rPr lang="en-US" dirty="0" smtClean="0"/>
              <a:t>, </a:t>
            </a:r>
            <a:r>
              <a:rPr lang="en-US" dirty="0" err="1" smtClean="0"/>
              <a:t>fv</a:t>
            </a:r>
            <a:r>
              <a:rPr lang="en-US" dirty="0" smtClean="0"/>
              <a:t>, </a:t>
            </a:r>
            <a:r>
              <a:rPr lang="en-US" dirty="0" err="1" smtClean="0"/>
              <a:t>db</a:t>
            </a:r>
            <a:endParaRPr lang="en-US" dirty="0" smtClean="0"/>
          </a:p>
          <a:p>
            <a:pPr lvl="1"/>
            <a:r>
              <a:rPr lang="en-US" dirty="0" smtClean="0"/>
              <a:t>Aggregation, </a:t>
            </a:r>
            <a:r>
              <a:rPr lang="en-US" i="1" dirty="0" smtClean="0"/>
              <a:t>e.g.</a:t>
            </a:r>
            <a:r>
              <a:rPr lang="en-US" dirty="0" smtClean="0"/>
              <a:t>, sum, count, average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ext, </a:t>
            </a:r>
            <a:r>
              <a:rPr lang="en-US" i="1" dirty="0" smtClean="0"/>
              <a:t>e.g.</a:t>
            </a:r>
            <a:r>
              <a:rPr lang="en-US" dirty="0" smtClean="0"/>
              <a:t>, left, mid, trim</a:t>
            </a:r>
          </a:p>
          <a:p>
            <a:pPr lvl="1"/>
            <a:r>
              <a:rPr lang="en-US" dirty="0" smtClean="0"/>
              <a:t>Date &amp; Time, </a:t>
            </a:r>
            <a:r>
              <a:rPr lang="en-US" i="1" dirty="0" smtClean="0"/>
              <a:t>e.g.</a:t>
            </a:r>
            <a:r>
              <a:rPr lang="en-US" dirty="0" smtClean="0"/>
              <a:t>, today, time, second</a:t>
            </a:r>
          </a:p>
          <a:p>
            <a:pPr lvl="1"/>
            <a:r>
              <a:rPr lang="en-US" dirty="0" smtClean="0"/>
              <a:t>Lookup, </a:t>
            </a:r>
            <a:r>
              <a:rPr lang="en-US" i="1" dirty="0" smtClean="0"/>
              <a:t>e.g.</a:t>
            </a:r>
            <a:r>
              <a:rPr lang="en-US" dirty="0" smtClean="0"/>
              <a:t>, choose, </a:t>
            </a:r>
            <a:r>
              <a:rPr lang="en-US" dirty="0" err="1" smtClean="0"/>
              <a:t>vlookup</a:t>
            </a:r>
            <a:r>
              <a:rPr lang="en-US" dirty="0" smtClean="0"/>
              <a:t>, match</a:t>
            </a:r>
          </a:p>
          <a:p>
            <a:pPr lvl="1"/>
            <a:r>
              <a:rPr lang="en-US" dirty="0" smtClean="0"/>
              <a:t>Logical, </a:t>
            </a:r>
            <a:r>
              <a:rPr lang="en-US" i="1" dirty="0" smtClean="0"/>
              <a:t>e.g.</a:t>
            </a:r>
            <a:r>
              <a:rPr lang="en-US" dirty="0" smtClean="0"/>
              <a:t>, if, not, or</a:t>
            </a:r>
          </a:p>
          <a:p>
            <a:pPr lvl="1"/>
            <a:r>
              <a:rPr lang="en-US" dirty="0" smtClean="0"/>
              <a:t>Statistical, </a:t>
            </a:r>
            <a:r>
              <a:rPr lang="en-US" i="1" dirty="0" smtClean="0"/>
              <a:t>e.g.</a:t>
            </a:r>
            <a:r>
              <a:rPr lang="en-US" dirty="0" smtClean="0"/>
              <a:t>, median, </a:t>
            </a:r>
            <a:r>
              <a:rPr lang="en-US" dirty="0" err="1" smtClean="0"/>
              <a:t>correl</a:t>
            </a:r>
            <a:endParaRPr lang="en-US" dirty="0" smtClean="0"/>
          </a:p>
          <a:p>
            <a:pPr lvl="1"/>
            <a:r>
              <a:rPr lang="en-US" dirty="0" smtClean="0"/>
              <a:t>Engineering, </a:t>
            </a:r>
            <a:r>
              <a:rPr lang="en-US" i="1" dirty="0" smtClean="0"/>
              <a:t>e.g.</a:t>
            </a:r>
            <a:r>
              <a:rPr lang="en-US" dirty="0" smtClean="0"/>
              <a:t>, </a:t>
            </a:r>
            <a:r>
              <a:rPr lang="en-US" dirty="0" err="1" smtClean="0"/>
              <a:t>bessel</a:t>
            </a:r>
            <a:r>
              <a:rPr lang="en-US" dirty="0" smtClean="0"/>
              <a:t>, </a:t>
            </a:r>
            <a:r>
              <a:rPr lang="en-US" dirty="0" err="1" smtClean="0"/>
              <a:t>imlog</a:t>
            </a:r>
            <a:endParaRPr lang="en-US" dirty="0" smtClean="0"/>
          </a:p>
          <a:p>
            <a:pPr lvl="1"/>
            <a:r>
              <a:rPr lang="en-US" dirty="0" smtClean="0"/>
              <a:t>Trigonometric, </a:t>
            </a:r>
            <a:r>
              <a:rPr lang="en-US" i="1" dirty="0" smtClean="0"/>
              <a:t>e.g.</a:t>
            </a:r>
            <a:r>
              <a:rPr lang="en-US" dirty="0" smtClean="0"/>
              <a:t>, sin, tan, </a:t>
            </a:r>
            <a:r>
              <a:rPr lang="en-US" dirty="0" err="1" smtClean="0"/>
              <a:t>acos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1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1313"/>
            <a:ext cx="9144000" cy="88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2927"/>
            <a:ext cx="9144000" cy="104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Formulas and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enter formulas and functions: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tart entry with =</a:t>
            </a:r>
          </a:p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441698"/>
            <a:ext cx="3542120" cy="22733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260" y="2916236"/>
            <a:ext cx="558165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7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References in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functions require parameters.</a:t>
            </a:r>
          </a:p>
          <a:p>
            <a:r>
              <a:rPr lang="en-US" dirty="0" smtClean="0"/>
              <a:t>To keep your model flexible and correct even when the data changes, only use cell references in functions.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8" y="3962400"/>
            <a:ext cx="69439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09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151"/>
            <a:ext cx="9144000" cy="569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57400"/>
            <a:ext cx="5209756" cy="130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6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Copying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To copy cells:</a:t>
            </a:r>
          </a:p>
          <a:p>
            <a:pPr lvl="1"/>
            <a:r>
              <a:rPr lang="en-US" dirty="0" smtClean="0"/>
              <a:t>CTRL+C to copy and CTRL+V to paste</a:t>
            </a:r>
          </a:p>
          <a:p>
            <a:pPr marL="457200" lvl="1" indent="0">
              <a:buNone/>
            </a:pPr>
            <a:r>
              <a:rPr lang="en-US" dirty="0"/>
              <a:t>o</a:t>
            </a:r>
            <a:r>
              <a:rPr lang="en-US" dirty="0" smtClean="0"/>
              <a:t>r</a:t>
            </a:r>
          </a:p>
          <a:p>
            <a:pPr lvl="1"/>
            <a:r>
              <a:rPr lang="en-US" dirty="0" smtClean="0"/>
              <a:t>Use cell dragging</a:t>
            </a:r>
          </a:p>
          <a:p>
            <a:endParaRPr lang="en-US" dirty="0" smtClean="0"/>
          </a:p>
          <a:p>
            <a:r>
              <a:rPr lang="en-US" dirty="0" smtClean="0"/>
              <a:t>Cell references </a:t>
            </a:r>
            <a:r>
              <a:rPr lang="en-US" dirty="0"/>
              <a:t>are </a:t>
            </a:r>
            <a:r>
              <a:rPr lang="en-US" dirty="0" smtClean="0"/>
              <a:t>automatically adjusted </a:t>
            </a:r>
            <a:r>
              <a:rPr lang="en-US" dirty="0"/>
              <a:t>when </a:t>
            </a:r>
            <a:r>
              <a:rPr lang="en-US" dirty="0" smtClean="0"/>
              <a:t>copied.</a:t>
            </a:r>
          </a:p>
          <a:p>
            <a:r>
              <a:rPr lang="en-US" dirty="0" smtClean="0"/>
              <a:t>Cell </a:t>
            </a:r>
            <a:r>
              <a:rPr lang="en-US" dirty="0"/>
              <a:t>references </a:t>
            </a:r>
            <a:r>
              <a:rPr lang="en-US" dirty="0" smtClean="0"/>
              <a:t>can be locked $.</a:t>
            </a:r>
            <a:endParaRPr lang="en-US" dirty="0"/>
          </a:p>
          <a:p>
            <a:pPr lvl="1"/>
            <a:r>
              <a:rPr lang="en-US" dirty="0"/>
              <a:t>$A1:$A5 is not adjusted when column copied</a:t>
            </a:r>
          </a:p>
          <a:p>
            <a:pPr lvl="1"/>
            <a:r>
              <a:rPr lang="en-US" dirty="0"/>
              <a:t>A$1:C$1 is not adjusted when row copied</a:t>
            </a:r>
          </a:p>
          <a:p>
            <a:pPr lvl="1"/>
            <a:r>
              <a:rPr lang="en-US" dirty="0"/>
              <a:t>$A$1 is never adjusted when </a:t>
            </a:r>
            <a:r>
              <a:rPr lang="en-US" dirty="0" smtClean="0"/>
              <a:t>copied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CS1100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Excel Basics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2734003"/>
            <a:ext cx="838200" cy="39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4114800" y="28956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Copying Formula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25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Copying Formulas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Relative cell references adjust when copying:</a:t>
            </a:r>
          </a:p>
          <a:p>
            <a:pPr lvl="1"/>
            <a:r>
              <a:rPr lang="en-US" dirty="0" smtClean="0"/>
              <a:t>Columns references adjust when copying across columns</a:t>
            </a:r>
          </a:p>
          <a:p>
            <a:pPr lvl="1"/>
            <a:r>
              <a:rPr lang="en-US" dirty="0" smtClean="0"/>
              <a:t>Row references adjust when copying across rows</a:t>
            </a:r>
          </a:p>
          <a:p>
            <a:r>
              <a:rPr lang="en-US" dirty="0" smtClean="0"/>
              <a:t>Generally, the adjustment is desirable, but sometimes it is not:</a:t>
            </a:r>
          </a:p>
          <a:p>
            <a:pPr lvl="1"/>
            <a:r>
              <a:rPr lang="en-US" dirty="0" smtClean="0"/>
              <a:t>Lock cell references by making them absolute references</a:t>
            </a:r>
          </a:p>
          <a:p>
            <a:pPr lvl="1"/>
            <a:r>
              <a:rPr lang="en-US" dirty="0" smtClean="0"/>
              <a:t>Use $ before row and/or columns for locking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CS1100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Excel Basics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304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Copying Formulas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1600200"/>
            <a:ext cx="27432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Notice what happens to the cell references when copying from row to row or column to column.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CS1100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Excel Basics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752600"/>
            <a:ext cx="5420698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3733800"/>
            <a:ext cx="539581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hlinkClick r:id="rId4"/>
          </p:cNvPr>
          <p:cNvSpPr txBox="1"/>
          <p:nvPr/>
        </p:nvSpPr>
        <p:spPr>
          <a:xfrm>
            <a:off x="368300" y="5510768"/>
            <a:ext cx="349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hlinkClick r:id="rId4"/>
              </a:rPr>
              <a:t>Click to watch video demonstration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23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Spreadsheets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Spreadsheets are among the most useful technical business applications.</a:t>
            </a:r>
          </a:p>
          <a:p>
            <a:r>
              <a:rPr lang="en-US" dirty="0" smtClean="0"/>
              <a:t>Principally used for calculations and manipulation of tabular data.</a:t>
            </a:r>
          </a:p>
          <a:p>
            <a:r>
              <a:rPr lang="en-US" dirty="0" smtClean="0"/>
              <a:t>Common spreadsheet applications:</a:t>
            </a:r>
          </a:p>
          <a:p>
            <a:pPr lvl="1"/>
            <a:r>
              <a:rPr lang="en-US" dirty="0" smtClean="0"/>
              <a:t>Microsoft Excel</a:t>
            </a:r>
          </a:p>
          <a:p>
            <a:pPr lvl="1"/>
            <a:r>
              <a:rPr lang="en-US" dirty="0" smtClean="0"/>
              <a:t>Google Spreadsheet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7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Anchors and Cell Dragging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Formulas can be copied to adjacent cells by dragging.</a:t>
            </a:r>
          </a:p>
          <a:p>
            <a:r>
              <a:rPr lang="en-US" dirty="0" smtClean="0"/>
              <a:t>Dragging changes cell references.</a:t>
            </a:r>
          </a:p>
          <a:p>
            <a:r>
              <a:rPr lang="en-US" dirty="0" smtClean="0"/>
              <a:t>Usually this is what you want, but sometimes it breaks your formulas.</a:t>
            </a:r>
          </a:p>
          <a:p>
            <a:r>
              <a:rPr lang="en-US" dirty="0" smtClean="0"/>
              <a:t>Anchors ($) stop cell references from changing.</a:t>
            </a:r>
          </a:p>
          <a:p>
            <a:r>
              <a:rPr lang="en-US" dirty="0" smtClean="0"/>
              <a:t>But when do you use them?</a:t>
            </a:r>
          </a:p>
        </p:txBody>
      </p:sp>
    </p:spTree>
    <p:extLst>
      <p:ext uri="{BB962C8B-B14F-4D97-AF65-F5344CB8AC3E}">
        <p14:creationId xmlns:p14="http://schemas.microsoft.com/office/powerpoint/2010/main" val="206470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When to Anchor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Manually rewrite your formula in the cell to the right and the cell below the original cell.</a:t>
            </a:r>
          </a:p>
          <a:p>
            <a:r>
              <a:rPr lang="en-US" dirty="0" smtClean="0"/>
              <a:t>Compare the </a:t>
            </a:r>
            <a:r>
              <a:rPr lang="en-US" i="1" dirty="0" smtClean="0"/>
              <a:t>letters</a:t>
            </a:r>
            <a:r>
              <a:rPr lang="en-US" dirty="0" smtClean="0"/>
              <a:t> in the original formula to the letters in the formula to the </a:t>
            </a:r>
            <a:r>
              <a:rPr lang="en-US" i="1" dirty="0" smtClean="0"/>
              <a:t>right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a letter didn’t change, put a $ before it in the original cell.</a:t>
            </a:r>
          </a:p>
        </p:txBody>
      </p:sp>
    </p:spTree>
    <p:extLst>
      <p:ext uri="{BB962C8B-B14F-4D97-AF65-F5344CB8AC3E}">
        <p14:creationId xmlns:p14="http://schemas.microsoft.com/office/powerpoint/2010/main" val="254428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When to Anchor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Manually rewrite your formula in the cell to the right and the cell below the original cell.</a:t>
            </a:r>
          </a:p>
          <a:p>
            <a:r>
              <a:rPr lang="en-US" dirty="0" smtClean="0"/>
              <a:t>Compare the </a:t>
            </a:r>
            <a:r>
              <a:rPr lang="en-US" i="1" dirty="0" smtClean="0"/>
              <a:t>numbers</a:t>
            </a:r>
            <a:r>
              <a:rPr lang="en-US" dirty="0" smtClean="0"/>
              <a:t> in the original formula to the letters in the formula to </a:t>
            </a:r>
            <a:r>
              <a:rPr lang="en-US" i="1" dirty="0" smtClean="0"/>
              <a:t>below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</a:t>
            </a:r>
            <a:r>
              <a:rPr lang="en-US" smtClean="0"/>
              <a:t>a number </a:t>
            </a:r>
            <a:r>
              <a:rPr lang="en-US" dirty="0" smtClean="0"/>
              <a:t>didn’t change, put a $ before it in the original cell.</a:t>
            </a:r>
          </a:p>
        </p:txBody>
      </p:sp>
    </p:spTree>
    <p:extLst>
      <p:ext uri="{BB962C8B-B14F-4D97-AF65-F5344CB8AC3E}">
        <p14:creationId xmlns:p14="http://schemas.microsoft.com/office/powerpoint/2010/main" val="296459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Wrong Referencing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62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Named Ranges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To make your formulas easier to read, use named cell ranges.</a:t>
            </a:r>
          </a:p>
          <a:p>
            <a:r>
              <a:rPr lang="en-US" dirty="0" smtClean="0"/>
              <a:t>To create a named range:</a:t>
            </a:r>
          </a:p>
          <a:p>
            <a:pPr lvl="1"/>
            <a:r>
              <a:rPr lang="en-US" dirty="0" smtClean="0"/>
              <a:t>Highlight cells to include in named range</a:t>
            </a:r>
          </a:p>
          <a:p>
            <a:pPr lvl="1"/>
            <a:r>
              <a:rPr lang="en-US" dirty="0" smtClean="0"/>
              <a:t>Click right mouse button on any cell in the selected range for context menu</a:t>
            </a:r>
          </a:p>
          <a:p>
            <a:pPr lvl="1"/>
            <a:r>
              <a:rPr lang="en-US" dirty="0" smtClean="0"/>
              <a:t>Choose “Define Name…” and provide name</a:t>
            </a:r>
          </a:p>
          <a:p>
            <a:r>
              <a:rPr lang="en-US" b="1" dirty="0" smtClean="0"/>
              <a:t>Note: named ranges are never adjusted when row or column copied, i.e. both cells and columns  are automatically anchored in named ranges.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49760" y="5943600"/>
            <a:ext cx="357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Click here to watch demonstration…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12175"/>
            <a:ext cx="2895600" cy="336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781800" y="4724400"/>
            <a:ext cx="1905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7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Named Ranges in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Named ranges can make function parameters easier to understand: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28938"/>
            <a:ext cx="6956423" cy="1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84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Named Ranges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manage (delete, edit, rename, </a:t>
            </a:r>
            <a:r>
              <a:rPr lang="en-US" dirty="0" err="1" smtClean="0"/>
              <a:t>etc</a:t>
            </a:r>
            <a:r>
              <a:rPr lang="en-US" dirty="0" smtClean="0"/>
              <a:t>) named ranges</a:t>
            </a:r>
          </a:p>
          <a:p>
            <a:pPr lvl="1"/>
            <a:r>
              <a:rPr lang="en-US" dirty="0" smtClean="0"/>
              <a:t>In the Formulas ribbon</a:t>
            </a:r>
          </a:p>
          <a:p>
            <a:pPr lvl="1"/>
            <a:r>
              <a:rPr lang="en-US" dirty="0" smtClean="0"/>
              <a:t>Click on Name 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0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Named Ranges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1" y="1600200"/>
            <a:ext cx="7563698" cy="4525963"/>
          </a:xfrm>
        </p:spPr>
      </p:pic>
      <p:sp>
        <p:nvSpPr>
          <p:cNvPr id="5" name="Oval 4"/>
          <p:cNvSpPr/>
          <p:nvPr/>
        </p:nvSpPr>
        <p:spPr bwMode="auto">
          <a:xfrm>
            <a:off x="2971800" y="1752600"/>
            <a:ext cx="9906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257800" y="1943100"/>
            <a:ext cx="762000" cy="8001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67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Showing Formulas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r>
              <a:rPr lang="en-US" dirty="0" smtClean="0"/>
              <a:t>To show the formulas in your spreadsheet, press CTRL+~.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22600"/>
            <a:ext cx="2667000" cy="1890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562" y="3429000"/>
            <a:ext cx="4361734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6477000" y="4646789"/>
            <a:ext cx="1524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Formatting changes the way values are displayed, but does not change the actual value being used in functions.</a:t>
            </a:r>
          </a:p>
          <a:p>
            <a:r>
              <a:rPr lang="en-US" dirty="0" smtClean="0"/>
              <a:t>Common formatting options:</a:t>
            </a:r>
          </a:p>
          <a:p>
            <a:pPr lvl="1"/>
            <a:r>
              <a:rPr lang="en-US" dirty="0" smtClean="0"/>
              <a:t>Currency values</a:t>
            </a:r>
          </a:p>
          <a:p>
            <a:pPr lvl="1"/>
            <a:r>
              <a:rPr lang="en-US" dirty="0" smtClean="0"/>
              <a:t>Time and date values</a:t>
            </a:r>
          </a:p>
          <a:p>
            <a:pPr lvl="1"/>
            <a:r>
              <a:rPr lang="en-US" dirty="0" smtClean="0"/>
              <a:t>Numeric formats and decimal points</a:t>
            </a:r>
          </a:p>
          <a:p>
            <a:pPr lvl="1"/>
            <a:r>
              <a:rPr lang="en-US" dirty="0" smtClean="0"/>
              <a:t>Percent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6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Spreadsheet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48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Tabular layout arranged in rows and columns.</a:t>
            </a:r>
          </a:p>
          <a:p>
            <a:pPr lvl="1"/>
            <a:r>
              <a:rPr lang="en-US" dirty="0" smtClean="0"/>
              <a:t>Columns are labeled with letters</a:t>
            </a:r>
          </a:p>
          <a:p>
            <a:pPr lvl="1"/>
            <a:r>
              <a:rPr lang="en-US" dirty="0" smtClean="0"/>
              <a:t>Rows are labeled with numbers</a:t>
            </a:r>
          </a:p>
          <a:p>
            <a:r>
              <a:rPr lang="en-US" dirty="0" smtClean="0"/>
              <a:t>Cells are at the intersection of rows and columns</a:t>
            </a:r>
          </a:p>
          <a:p>
            <a:pPr lvl="1"/>
            <a:r>
              <a:rPr lang="en-US" dirty="0" smtClean="0"/>
              <a:t>Example cell reference: A3, C9</a:t>
            </a:r>
          </a:p>
          <a:p>
            <a:r>
              <a:rPr lang="en-US" dirty="0" smtClean="0"/>
              <a:t>Cells can contain:</a:t>
            </a:r>
          </a:p>
          <a:p>
            <a:pPr lvl="1"/>
            <a:r>
              <a:rPr lang="en-US" dirty="0" smtClean="0"/>
              <a:t>Numbers, dates, text, or other data</a:t>
            </a:r>
          </a:p>
          <a:p>
            <a:pPr lvl="1"/>
            <a:r>
              <a:rPr lang="en-US" dirty="0" smtClean="0"/>
              <a:t>Formulas using functions and cell references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1295400"/>
            <a:ext cx="20478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6218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Formatting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4397829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3214132"/>
            <a:ext cx="208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Unformatted values</a:t>
            </a:r>
            <a:endParaRPr lang="en-US" b="1" u="sng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33800"/>
            <a:ext cx="4325577" cy="153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29000" y="5266372"/>
            <a:ext cx="1844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F</a:t>
            </a:r>
            <a:r>
              <a:rPr lang="en-US" b="1" u="sng" dirty="0" smtClean="0"/>
              <a:t>ormatted values</a:t>
            </a:r>
            <a:endParaRPr lang="en-US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7010400" y="4022288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  <a:latin typeface="Comic Sans MS" pitchFamily="66" charset="0"/>
              </a:rPr>
              <a:t>Percent</a:t>
            </a:r>
            <a:endParaRPr lang="en-US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0" y="4315420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  <a:latin typeface="Comic Sans MS" pitchFamily="66" charset="0"/>
              </a:rPr>
              <a:t>Currency</a:t>
            </a:r>
            <a:endParaRPr lang="en-US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399" y="4865290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  <a:latin typeface="Comic Sans MS" pitchFamily="66" charset="0"/>
              </a:rPr>
              <a:t>Accounting</a:t>
            </a:r>
            <a:endParaRPr lang="en-US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6000234"/>
            <a:ext cx="357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Click here to watch demonstration…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76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47" y="2667000"/>
            <a:ext cx="72675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6705600" y="2819400"/>
            <a:ext cx="1676400" cy="1066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321" y="4439444"/>
            <a:ext cx="6677025" cy="113347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400800" y="4562346"/>
            <a:ext cx="1676400" cy="1066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7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Conditional Formatting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Conditional </a:t>
            </a:r>
            <a:r>
              <a:rPr lang="en-US" dirty="0"/>
              <a:t>formatting </a:t>
            </a:r>
            <a:r>
              <a:rPr lang="en-US" dirty="0" smtClean="0"/>
              <a:t>allows the application of </a:t>
            </a:r>
            <a:r>
              <a:rPr lang="en-US" dirty="0"/>
              <a:t>specified formatting only when certain conditions are met</a:t>
            </a:r>
            <a:r>
              <a:rPr lang="en-US" dirty="0" smtClean="0"/>
              <a:t>.</a:t>
            </a:r>
          </a:p>
          <a:p>
            <a:r>
              <a:rPr lang="en-US" dirty="0"/>
              <a:t>On the Home tab, in the Styles group, click the arrow next to Conditional Formatting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3639214" cy="141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19600"/>
            <a:ext cx="6190587" cy="176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14600"/>
            <a:ext cx="249223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5181600" y="2514600"/>
            <a:ext cx="10668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9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Rounding actually changes the value by rounding up or down to some specified accuracy.</a:t>
            </a:r>
          </a:p>
          <a:p>
            <a:r>
              <a:rPr lang="en-US" dirty="0" smtClean="0"/>
              <a:t>The rounded value is copied to another cell.</a:t>
            </a:r>
          </a:p>
          <a:p>
            <a:r>
              <a:rPr lang="en-US" dirty="0" smtClean="0"/>
              <a:t>To round, use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ROUND() </a:t>
            </a:r>
            <a:r>
              <a:rPr lang="en-US" dirty="0" smtClean="0"/>
              <a:t>function:</a:t>
            </a:r>
          </a:p>
          <a:p>
            <a:pPr marL="457200" lvl="1" indent="0">
              <a:buNone/>
            </a:pPr>
            <a:r>
              <a:rPr lang="en-US" dirty="0" smtClean="0"/>
              <a:t>=ROUND(A1,2) </a:t>
            </a:r>
          </a:p>
          <a:p>
            <a:pPr marL="457200" lvl="1" indent="0">
              <a:buNone/>
            </a:pPr>
            <a:r>
              <a:rPr lang="en-US" dirty="0" smtClean="0"/>
              <a:t>=ROUNDUP(A1,2)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3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smtClean="0"/>
              <a:t>Formatting Example</a:t>
            </a:r>
          </a:p>
        </p:txBody>
      </p:sp>
      <p:pic>
        <p:nvPicPr>
          <p:cNvPr id="307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313" y="1668463"/>
            <a:ext cx="6429375" cy="4391025"/>
          </a:xfrm>
          <a:noFill/>
        </p:spPr>
      </p:pic>
    </p:spTree>
    <p:extLst>
      <p:ext uri="{BB962C8B-B14F-4D97-AF65-F5344CB8AC3E}">
        <p14:creationId xmlns:p14="http://schemas.microsoft.com/office/powerpoint/2010/main" val="61791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smtClean="0"/>
              <a:t>Look Carefully at the Formatting Example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It </a:t>
            </a:r>
            <a:r>
              <a:rPr lang="en-US" i="1" smtClean="0"/>
              <a:t>appears</a:t>
            </a:r>
            <a:r>
              <a:rPr lang="en-US" smtClean="0"/>
              <a:t> to say that the sum of</a:t>
            </a:r>
          </a:p>
          <a:p>
            <a:pPr lvl="1">
              <a:buFontTx/>
              <a:buNone/>
            </a:pPr>
            <a:r>
              <a:rPr lang="en-US" smtClean="0"/>
              <a:t>    3.05</a:t>
            </a:r>
          </a:p>
          <a:p>
            <a:pPr lvl="1">
              <a:buFontTx/>
              <a:buNone/>
            </a:pPr>
            <a:r>
              <a:rPr lang="en-US" smtClean="0"/>
              <a:t>    2.02</a:t>
            </a:r>
          </a:p>
          <a:p>
            <a:pPr lvl="1">
              <a:buFontTx/>
              <a:buNone/>
            </a:pPr>
            <a:r>
              <a:rPr lang="en-US" smtClean="0"/>
              <a:t>    1.03</a:t>
            </a:r>
          </a:p>
          <a:p>
            <a:pPr lvl="1">
              <a:buFontTx/>
              <a:buNone/>
            </a:pPr>
            <a:r>
              <a:rPr lang="en-US" smtClean="0"/>
              <a:t>is 6.11</a:t>
            </a:r>
          </a:p>
          <a:p>
            <a:r>
              <a:rPr lang="en-US" smtClean="0"/>
              <a:t>That is not mathematically correct!</a:t>
            </a:r>
          </a:p>
          <a:p>
            <a:r>
              <a:rPr lang="en-US" smtClean="0"/>
              <a:t>The next slide shows what is actually in each cell.  (Control / ~)</a:t>
            </a:r>
          </a:p>
        </p:txBody>
      </p:sp>
    </p:spTree>
    <p:extLst>
      <p:ext uri="{BB962C8B-B14F-4D97-AF65-F5344CB8AC3E}">
        <p14:creationId xmlns:p14="http://schemas.microsoft.com/office/powerpoint/2010/main" val="37892041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smtClean="0"/>
              <a:t>Formatting Example with Control / ~</a:t>
            </a: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313" y="1668463"/>
            <a:ext cx="6429375" cy="4391025"/>
          </a:xfrm>
          <a:noFill/>
        </p:spPr>
      </p:pic>
    </p:spTree>
    <p:extLst>
      <p:ext uri="{BB962C8B-B14F-4D97-AF65-F5344CB8AC3E}">
        <p14:creationId xmlns:p14="http://schemas.microsoft.com/office/powerpoint/2010/main" val="12332894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smtClean="0"/>
              <a:t>What happened?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happened is that the cells in column ‘A’ were formatted to show only 2 digits after the decimal point.</a:t>
            </a:r>
          </a:p>
          <a:p>
            <a:r>
              <a:rPr lang="en-US" smtClean="0"/>
              <a:t>However, the numbers in column ‘A’ actually had more than 2 digits after the decimal point.  The last digits were “hidden”.</a:t>
            </a:r>
          </a:p>
          <a:p>
            <a:r>
              <a:rPr lang="en-US" smtClean="0"/>
              <a:t>Hiding some of the digits can yield results that appear to be wrong.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47688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smtClean="0"/>
              <a:t>Rounding Example</a:t>
            </a: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313" y="1668463"/>
            <a:ext cx="6429375" cy="4391025"/>
          </a:xfrm>
          <a:noFill/>
        </p:spPr>
      </p:pic>
    </p:spTree>
    <p:extLst>
      <p:ext uri="{BB962C8B-B14F-4D97-AF65-F5344CB8AC3E}">
        <p14:creationId xmlns:p14="http://schemas.microsoft.com/office/powerpoint/2010/main" val="27883446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mtClean="0"/>
              <a:t>Rounding Example with   Control / ~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313" y="1668463"/>
            <a:ext cx="6429375" cy="4391025"/>
          </a:xfrm>
          <a:noFill/>
        </p:spPr>
      </p:pic>
    </p:spTree>
    <p:extLst>
      <p:ext uri="{BB962C8B-B14F-4D97-AF65-F5344CB8AC3E}">
        <p14:creationId xmlns:p14="http://schemas.microsoft.com/office/powerpoint/2010/main" val="1304441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9"/>
          <a:stretch/>
        </p:blipFill>
        <p:spPr bwMode="auto">
          <a:xfrm>
            <a:off x="0" y="308265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251820" y="1219200"/>
            <a:ext cx="587016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61322" y="1173163"/>
            <a:ext cx="15243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Cell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83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smtClean="0"/>
              <a:t>Rounding Example</a:t>
            </a:r>
          </a:p>
        </p:txBody>
      </p:sp>
      <p:sp>
        <p:nvSpPr>
          <p:cNvPr id="921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addition in column ‘B’ is now mathematically correct.</a:t>
            </a:r>
          </a:p>
          <a:p>
            <a:r>
              <a:rPr lang="en-US" smtClean="0"/>
              <a:t>The value that appears in cell B5 is in fact the sum of the numbers appearing in cells B1:B3 </a:t>
            </a:r>
          </a:p>
        </p:txBody>
      </p:sp>
    </p:spTree>
    <p:extLst>
      <p:ext uri="{BB962C8B-B14F-4D97-AF65-F5344CB8AC3E}">
        <p14:creationId xmlns:p14="http://schemas.microsoft.com/office/powerpoint/2010/main" val="20853409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smtClean="0"/>
              <a:t>Warning!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values </a:t>
            </a:r>
            <a:r>
              <a:rPr lang="en-US" b="1" i="1" dirty="0" smtClean="0"/>
              <a:t>displayed</a:t>
            </a:r>
            <a:r>
              <a:rPr lang="en-US" dirty="0" smtClean="0"/>
              <a:t> by a computer application are often not the values that are </a:t>
            </a:r>
            <a:r>
              <a:rPr lang="en-US" b="1" i="1" dirty="0" smtClean="0"/>
              <a:t>used</a:t>
            </a:r>
            <a:r>
              <a:rPr lang="en-US" dirty="0" smtClean="0"/>
              <a:t> inside that application.</a:t>
            </a:r>
          </a:p>
          <a:p>
            <a:r>
              <a:rPr lang="en-US" dirty="0" smtClean="0"/>
              <a:t>If you need a value that has only a certain number of digits after the decimal place, you must </a:t>
            </a:r>
            <a:r>
              <a:rPr lang="en-US" b="1" i="1" dirty="0" smtClean="0"/>
              <a:t>round</a:t>
            </a:r>
            <a:r>
              <a:rPr lang="en-US" dirty="0" smtClean="0"/>
              <a:t> that value, not merely </a:t>
            </a:r>
            <a:r>
              <a:rPr lang="en-US" b="1" i="1" dirty="0" smtClean="0"/>
              <a:t>format</a:t>
            </a:r>
            <a:r>
              <a:rPr lang="en-US" dirty="0" smtClean="0"/>
              <a:t> it.</a:t>
            </a:r>
          </a:p>
          <a:p>
            <a:r>
              <a:rPr lang="en-US" dirty="0" smtClean="0"/>
              <a:t>Excel: ROUND(Range, Decimal Places)</a:t>
            </a:r>
          </a:p>
        </p:txBody>
      </p:sp>
    </p:spTree>
    <p:extLst>
      <p:ext uri="{BB962C8B-B14F-4D97-AF65-F5344CB8AC3E}">
        <p14:creationId xmlns:p14="http://schemas.microsoft.com/office/powerpoint/2010/main" val="12301221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Bottom Line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computer’s arithmetic appears incorrect, it is may be a formatting / rounding error.</a:t>
            </a:r>
          </a:p>
          <a:p>
            <a:r>
              <a:rPr lang="en-US" dirty="0" smtClean="0"/>
              <a:t>Excel: fix these errors with the ROUND function.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73974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Hiding Columns or Rows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make spreadsheets easier to read, you may wish to hide rows or columns that contain auxiliary (or supporting) values or temporary calculations.</a:t>
            </a:r>
          </a:p>
          <a:p>
            <a:r>
              <a:rPr lang="en-US" dirty="0" smtClean="0"/>
              <a:t>Right-Click on the row or column header and select “Hide”.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5630902"/>
            <a:ext cx="357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Click here to watch demonstration…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30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IF</a:t>
            </a:r>
            <a:r>
              <a:rPr lang="en-US" dirty="0" smtClean="0"/>
              <a:t>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IF function allows a cell to be filled with one of two possible values.</a:t>
            </a:r>
          </a:p>
          <a:p>
            <a:r>
              <a:rPr lang="en-US" dirty="0" smtClean="0"/>
              <a:t>General form of IF: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=IF(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condition,value_if_true,value_if_false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267200"/>
            <a:ext cx="2776816" cy="160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62400" y="42672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Cell B4 is either $0 if the customer is tax exempt or the tax due is the order total multiplied by the tax rate.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57500" y="5493794"/>
            <a:ext cx="26670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=IF(B1="Yes",0,B2*B3)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166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a Closer Look at </a:t>
            </a:r>
            <a:r>
              <a:rPr lang="en-US" b="1" dirty="0" smtClean="0"/>
              <a:t>IF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2776816" cy="1600200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943333974"/>
              </p:ext>
            </p:extLst>
          </p:nvPr>
        </p:nvGraphicFramePr>
        <p:xfrm>
          <a:off x="762000" y="2486547"/>
          <a:ext cx="7162800" cy="3961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025900" y="4191000"/>
            <a:ext cx="4724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=IF(B1="Yes", 0, B2*B3)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3584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438400" y="2806700"/>
            <a:ext cx="2108200" cy="5461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Closer Look at the Statement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238500" y="2387600"/>
            <a:ext cx="1587500" cy="431800"/>
          </a:xfrm>
          <a:custGeom>
            <a:avLst/>
            <a:gdLst>
              <a:gd name="connsiteX0" fmla="*/ 0 w 1587500"/>
              <a:gd name="connsiteY0" fmla="*/ 381000 h 431800"/>
              <a:gd name="connsiteX1" fmla="*/ 241300 w 1587500"/>
              <a:gd name="connsiteY1" fmla="*/ 152400 h 431800"/>
              <a:gd name="connsiteX2" fmla="*/ 558800 w 1587500"/>
              <a:gd name="connsiteY2" fmla="*/ 0 h 431800"/>
              <a:gd name="connsiteX3" fmla="*/ 1054100 w 1587500"/>
              <a:gd name="connsiteY3" fmla="*/ 0 h 431800"/>
              <a:gd name="connsiteX4" fmla="*/ 1371600 w 1587500"/>
              <a:gd name="connsiteY4" fmla="*/ 152400 h 431800"/>
              <a:gd name="connsiteX5" fmla="*/ 1587500 w 1587500"/>
              <a:gd name="connsiteY5" fmla="*/ 43180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7500" h="431800">
                <a:moveTo>
                  <a:pt x="0" y="381000"/>
                </a:moveTo>
                <a:cubicBezTo>
                  <a:pt x="74083" y="298450"/>
                  <a:pt x="148167" y="215900"/>
                  <a:pt x="241300" y="152400"/>
                </a:cubicBezTo>
                <a:cubicBezTo>
                  <a:pt x="334433" y="88900"/>
                  <a:pt x="423333" y="25400"/>
                  <a:pt x="558800" y="0"/>
                </a:cubicBezTo>
                <a:cubicBezTo>
                  <a:pt x="694267" y="-25400"/>
                  <a:pt x="918633" y="-25400"/>
                  <a:pt x="1054100" y="0"/>
                </a:cubicBezTo>
                <a:cubicBezTo>
                  <a:pt x="1189567" y="25400"/>
                  <a:pt x="1282700" y="80433"/>
                  <a:pt x="1371600" y="152400"/>
                </a:cubicBezTo>
                <a:cubicBezTo>
                  <a:pt x="1460500" y="224367"/>
                  <a:pt x="1524000" y="328083"/>
                  <a:pt x="1587500" y="431800"/>
                </a:cubicBezTo>
              </a:path>
            </a:pathLst>
          </a:cu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42747" y="2013466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true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3213100" y="3365500"/>
            <a:ext cx="2667000" cy="1043253"/>
          </a:xfrm>
          <a:custGeom>
            <a:avLst/>
            <a:gdLst>
              <a:gd name="connsiteX0" fmla="*/ 0 w 2667000"/>
              <a:gd name="connsiteY0" fmla="*/ 0 h 1043253"/>
              <a:gd name="connsiteX1" fmla="*/ 241300 w 2667000"/>
              <a:gd name="connsiteY1" fmla="*/ 381000 h 1043253"/>
              <a:gd name="connsiteX2" fmla="*/ 596900 w 2667000"/>
              <a:gd name="connsiteY2" fmla="*/ 736600 h 1043253"/>
              <a:gd name="connsiteX3" fmla="*/ 1028700 w 2667000"/>
              <a:gd name="connsiteY3" fmla="*/ 965200 h 1043253"/>
              <a:gd name="connsiteX4" fmla="*/ 1562100 w 2667000"/>
              <a:gd name="connsiteY4" fmla="*/ 1041400 h 1043253"/>
              <a:gd name="connsiteX5" fmla="*/ 2006600 w 2667000"/>
              <a:gd name="connsiteY5" fmla="*/ 901700 h 1043253"/>
              <a:gd name="connsiteX6" fmla="*/ 2374900 w 2667000"/>
              <a:gd name="connsiteY6" fmla="*/ 609600 h 1043253"/>
              <a:gd name="connsiteX7" fmla="*/ 2540000 w 2667000"/>
              <a:gd name="connsiteY7" fmla="*/ 355600 h 1043253"/>
              <a:gd name="connsiteX8" fmla="*/ 2667000 w 2667000"/>
              <a:gd name="connsiteY8" fmla="*/ 12700 h 104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7000" h="1043253">
                <a:moveTo>
                  <a:pt x="0" y="0"/>
                </a:moveTo>
                <a:cubicBezTo>
                  <a:pt x="70908" y="129116"/>
                  <a:pt x="141817" y="258233"/>
                  <a:pt x="241300" y="381000"/>
                </a:cubicBezTo>
                <a:cubicBezTo>
                  <a:pt x="340783" y="503767"/>
                  <a:pt x="465667" y="639233"/>
                  <a:pt x="596900" y="736600"/>
                </a:cubicBezTo>
                <a:cubicBezTo>
                  <a:pt x="728133" y="833967"/>
                  <a:pt x="867833" y="914400"/>
                  <a:pt x="1028700" y="965200"/>
                </a:cubicBezTo>
                <a:cubicBezTo>
                  <a:pt x="1189567" y="1016000"/>
                  <a:pt x="1399117" y="1051983"/>
                  <a:pt x="1562100" y="1041400"/>
                </a:cubicBezTo>
                <a:cubicBezTo>
                  <a:pt x="1725083" y="1030817"/>
                  <a:pt x="1871133" y="973667"/>
                  <a:pt x="2006600" y="901700"/>
                </a:cubicBezTo>
                <a:cubicBezTo>
                  <a:pt x="2142067" y="829733"/>
                  <a:pt x="2286000" y="700617"/>
                  <a:pt x="2374900" y="609600"/>
                </a:cubicBezTo>
                <a:cubicBezTo>
                  <a:pt x="2463800" y="518583"/>
                  <a:pt x="2491317" y="455083"/>
                  <a:pt x="2540000" y="355600"/>
                </a:cubicBezTo>
                <a:cubicBezTo>
                  <a:pt x="2588683" y="256117"/>
                  <a:pt x="2627841" y="134408"/>
                  <a:pt x="2667000" y="12700"/>
                </a:cubicBezTo>
              </a:path>
            </a:pathLst>
          </a:custGeom>
          <a:ln w="28575">
            <a:solidFill>
              <a:schemeClr val="tx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21752" y="4391251"/>
            <a:ext cx="61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false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724400" y="2804070"/>
            <a:ext cx="381000" cy="546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10200" y="2806700"/>
            <a:ext cx="1447800" cy="5461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98600" y="2667000"/>
            <a:ext cx="589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=IF( B1="Yes", 0, B2*B3)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739810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practice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5007" y="6509819"/>
            <a:ext cx="431015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jys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3860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</a:t>
            </a:r>
            <a:r>
              <a:rPr lang="en-US" b="1" dirty="0" smtClean="0"/>
              <a:t>IF</a:t>
            </a:r>
            <a:r>
              <a:rPr lang="en-US" dirty="0" smtClean="0"/>
              <a:t>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IF</a:t>
            </a:r>
            <a:r>
              <a:rPr lang="en-US" dirty="0" smtClean="0"/>
              <a:t> does not perform any calculation, it simply fills a cell with one of two values.</a:t>
            </a:r>
          </a:p>
          <a:p>
            <a:r>
              <a:rPr lang="en-US" dirty="0" smtClean="0"/>
              <a:t>The values can be: </a:t>
            </a:r>
          </a:p>
          <a:p>
            <a:pPr lvl="1"/>
            <a:r>
              <a:rPr lang="en-US" dirty="0" smtClean="0"/>
              <a:t>literals (actual numbers or text), </a:t>
            </a:r>
            <a:r>
              <a:rPr lang="en-US" i="1" dirty="0" smtClean="0"/>
              <a:t>e.g.</a:t>
            </a:r>
            <a:r>
              <a:rPr lang="en-US" dirty="0" smtClean="0"/>
              <a:t>, 0</a:t>
            </a:r>
          </a:p>
          <a:p>
            <a:pPr lvl="1"/>
            <a:r>
              <a:rPr lang="en-US" dirty="0" smtClean="0"/>
              <a:t>results of functions or formulas</a:t>
            </a:r>
          </a:p>
          <a:p>
            <a:pPr lvl="1"/>
            <a:r>
              <a:rPr lang="en-US" dirty="0" smtClean="0"/>
              <a:t>empty cells ("") are two double-quotes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ome cell reference, </a:t>
            </a:r>
            <a:r>
              <a:rPr lang="en-US" i="1" dirty="0" smtClean="0"/>
              <a:t>e.g.</a:t>
            </a:r>
            <a:r>
              <a:rPr lang="en-US" dirty="0" smtClean="0"/>
              <a:t>, B2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549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IF</a:t>
            </a:r>
            <a:r>
              <a:rPr lang="en-US" dirty="0" smtClean="0"/>
              <a:t>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IF</a:t>
            </a:r>
            <a:r>
              <a:rPr lang="en-US" dirty="0" smtClean="0"/>
              <a:t> condition is a logical expression, I.E. it evaluates to true or false. 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equality (=)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ess than (&lt;) or less than or equal (&lt;=)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reater than (&gt;) or greater than or equal (&gt;=)</a:t>
            </a:r>
          </a:p>
          <a:p>
            <a:r>
              <a:rPr lang="en-US" dirty="0" smtClean="0"/>
              <a:t>Complex conditions can be built with the </a:t>
            </a:r>
            <a:r>
              <a:rPr lang="en-US" b="1" dirty="0" smtClean="0"/>
              <a:t>AND</a:t>
            </a:r>
            <a:r>
              <a:rPr lang="en-US" dirty="0" smtClean="0"/>
              <a:t> </a:t>
            </a:r>
            <a:r>
              <a:rPr lang="en-US" dirty="0" err="1" smtClean="0"/>
              <a:t>and</a:t>
            </a:r>
            <a:r>
              <a:rPr lang="en-US" dirty="0" smtClean="0"/>
              <a:t> </a:t>
            </a:r>
            <a:r>
              <a:rPr lang="en-US" b="1" dirty="0" smtClean="0"/>
              <a:t>OR</a:t>
            </a:r>
            <a:r>
              <a:rPr lang="en-US" dirty="0" smtClean="0"/>
              <a:t> functions.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63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Excel 2010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33500"/>
            <a:ext cx="6705600" cy="514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16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Complete Spreadsheet Model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457200" y="1307068"/>
            <a:ext cx="8229600" cy="1219200"/>
          </a:xfrm>
        </p:spPr>
        <p:txBody>
          <a:bodyPr/>
          <a:lstStyle/>
          <a:p>
            <a:r>
              <a:rPr lang="en-US" dirty="0" smtClean="0"/>
              <a:t>Spreadsheet to calculate the market value of a precious metals portfolio.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95600"/>
            <a:ext cx="4533274" cy="2895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57800" y="3473966"/>
            <a:ext cx="3897221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/>
              <a:t>=B5*(IF(A5="Gold",$D$2,$D$1)-D5)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953000" y="3843298"/>
            <a:ext cx="533400" cy="347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278283" y="4705866"/>
            <a:ext cx="1552028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/>
              <a:t>=SUM(E5:E7)</a:t>
            </a:r>
          </a:p>
        </p:txBody>
      </p:sp>
      <p:cxnSp>
        <p:nvCxnSpPr>
          <p:cNvPr id="12" name="Straight Arrow Connector 11"/>
          <p:cNvCxnSpPr>
            <a:endCxn id="11" idx="1"/>
          </p:cNvCxnSpPr>
          <p:nvPr/>
        </p:nvCxnSpPr>
        <p:spPr>
          <a:xfrm flipV="1">
            <a:off x="4953000" y="4905921"/>
            <a:ext cx="325283" cy="2307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257800" y="5390634"/>
            <a:ext cx="3302571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/>
              <a:t>=SUMIFS(E5:E7,A5:A7,"Gold")</a:t>
            </a:r>
          </a:p>
        </p:txBody>
      </p:sp>
      <p:cxnSp>
        <p:nvCxnSpPr>
          <p:cNvPr id="15" name="Straight Arrow Connector 14"/>
          <p:cNvCxnSpPr>
            <a:endCxn id="14" idx="1"/>
          </p:cNvCxnSpPr>
          <p:nvPr/>
        </p:nvCxnSpPr>
        <p:spPr>
          <a:xfrm>
            <a:off x="4953000" y="5367119"/>
            <a:ext cx="304800" cy="223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"/>
          <p:cNvSpPr txBox="1"/>
          <p:nvPr/>
        </p:nvSpPr>
        <p:spPr>
          <a:xfrm>
            <a:off x="1308927" y="2526268"/>
            <a:ext cx="6526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SUMIFS(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sum_range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, criteria_range1,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criteria1)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783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SUMIFS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Adds the cells in a range </a:t>
            </a:r>
            <a:r>
              <a:rPr lang="en-US" dirty="0" smtClean="0"/>
              <a:t>that </a:t>
            </a:r>
            <a:r>
              <a:rPr lang="en-US" dirty="0"/>
              <a:t>meet multiple criteria</a:t>
            </a:r>
            <a:r>
              <a:rPr lang="en-US" dirty="0" smtClean="0"/>
              <a:t>.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SUMIFS(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sum_range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criteria_range1, criteria1, [criteria_range2, criteria2],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...)</a:t>
            </a:r>
          </a:p>
          <a:p>
            <a:r>
              <a:rPr lang="en-US" dirty="0" smtClean="0"/>
              <a:t>The </a:t>
            </a:r>
            <a:r>
              <a:rPr lang="en-US" dirty="0"/>
              <a:t>SUMIFS function syntax has the following 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b="1" dirty="0" err="1"/>
              <a:t>sum_range</a:t>
            </a:r>
            <a:r>
              <a:rPr lang="en-US" dirty="0"/>
              <a:t> Required. One or more cells to sum, including numbers or names, ranges, or cell references </a:t>
            </a:r>
            <a:r>
              <a:rPr lang="en-US" dirty="0" smtClean="0"/>
              <a:t>that </a:t>
            </a:r>
            <a:r>
              <a:rPr lang="en-US" dirty="0"/>
              <a:t>contain numbers. Blank and text values are ignored.</a:t>
            </a:r>
          </a:p>
          <a:p>
            <a:pPr lvl="1"/>
            <a:r>
              <a:rPr lang="en-US" b="1" dirty="0"/>
              <a:t>criteria_range1</a:t>
            </a:r>
            <a:r>
              <a:rPr lang="en-US" dirty="0"/>
              <a:t> Required. The first range in which to evaluate the associated criteria.</a:t>
            </a:r>
          </a:p>
          <a:p>
            <a:pPr lvl="1"/>
            <a:r>
              <a:rPr lang="en-US" b="1" dirty="0"/>
              <a:t>criteria1</a:t>
            </a:r>
            <a:r>
              <a:rPr lang="en-US" dirty="0"/>
              <a:t> Required. The criteria in the form of a number, expression, cell reference, or text that define which cells in the </a:t>
            </a:r>
            <a:r>
              <a:rPr lang="en-US" b="1" i="1" dirty="0"/>
              <a:t>criteria_range1</a:t>
            </a:r>
            <a:r>
              <a:rPr lang="en-US" dirty="0"/>
              <a:t> argument will be added. </a:t>
            </a:r>
            <a:endParaRPr lang="en-US" dirty="0" smtClean="0"/>
          </a:p>
          <a:p>
            <a:pPr lvl="1"/>
            <a:r>
              <a:rPr lang="en-US" b="1" dirty="0" smtClean="0"/>
              <a:t>criteria_range2</a:t>
            </a:r>
            <a:r>
              <a:rPr lang="en-US" b="1" dirty="0"/>
              <a:t>, criteria2, …</a:t>
            </a:r>
            <a:r>
              <a:rPr lang="en-US" dirty="0"/>
              <a:t> Optional. Additional ranges and their associated criteria.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581001"/>
            <a:ext cx="3499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jys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5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/>
              <a:t>An alternative way of summing data.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62200"/>
            <a:ext cx="7055069" cy="2667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38800" y="2819400"/>
            <a:ext cx="260840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/>
              <a:t>=IF($A5=F$4,$E5,0)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629400" y="3281065"/>
            <a:ext cx="76200" cy="41463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791200" y="5334000"/>
            <a:ext cx="1800493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/>
              <a:t>=SUM(F5:F7)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616700" y="5029200"/>
            <a:ext cx="12700" cy="3048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96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portolio1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5007" y="6509819"/>
            <a:ext cx="431015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jys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677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Returns the average (arithmetic mean) of the arguments. </a:t>
            </a:r>
            <a:endParaRPr lang="en-US" dirty="0" smtClean="0"/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AVERAGE(number1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[number2],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...)</a:t>
            </a:r>
          </a:p>
          <a:p>
            <a:r>
              <a:rPr lang="en-US" dirty="0" smtClean="0"/>
              <a:t>The </a:t>
            </a:r>
            <a:r>
              <a:rPr lang="en-US" dirty="0"/>
              <a:t>AVERAGE function syntax has the following </a:t>
            </a:r>
            <a:r>
              <a:rPr lang="en-US" dirty="0" smtClean="0"/>
              <a:t>arguments:</a:t>
            </a:r>
            <a:endParaRPr lang="en-US" dirty="0"/>
          </a:p>
          <a:p>
            <a:pPr lvl="1"/>
            <a:r>
              <a:rPr lang="en-US" b="1" dirty="0"/>
              <a:t>Number1</a:t>
            </a:r>
            <a:r>
              <a:rPr lang="en-US" dirty="0"/>
              <a:t> Required. The first number, cell </a:t>
            </a:r>
            <a:r>
              <a:rPr lang="en-US" dirty="0" smtClean="0"/>
              <a:t>reference, </a:t>
            </a:r>
            <a:r>
              <a:rPr lang="en-US" dirty="0"/>
              <a:t>or range for which you want the average.</a:t>
            </a:r>
          </a:p>
          <a:p>
            <a:pPr lvl="1"/>
            <a:r>
              <a:rPr lang="en-US" b="1" dirty="0"/>
              <a:t>Number2, ...</a:t>
            </a:r>
            <a:r>
              <a:rPr lang="en-US" dirty="0"/>
              <a:t> Optional. Additional numbers, cell references or ranges for which you want the average, up to a maximum of 255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8572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58997" y="2209800"/>
            <a:ext cx="188500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=AVERAGE(A1:A5)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8505825" y="1704975"/>
            <a:ext cx="104775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98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</a:t>
            </a:r>
            <a:r>
              <a:rPr lang="en-US" b="1" dirty="0"/>
              <a:t>COUNT</a:t>
            </a:r>
            <a:r>
              <a:rPr lang="en-US" dirty="0"/>
              <a:t> function counts the number of cells that contain numbers, and counts numbers within the list of arguments. Use the </a:t>
            </a:r>
            <a:r>
              <a:rPr lang="en-US" b="1" dirty="0"/>
              <a:t>COUNT</a:t>
            </a:r>
            <a:r>
              <a:rPr lang="en-US" dirty="0"/>
              <a:t> function to get the number of entries in a number field that is in a range or array of numbers</a:t>
            </a:r>
            <a:r>
              <a:rPr lang="en-US" dirty="0" smtClean="0"/>
              <a:t>.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COUNT(value1, [value2],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...)</a:t>
            </a:r>
          </a:p>
          <a:p>
            <a:r>
              <a:rPr lang="en-US" dirty="0" smtClean="0"/>
              <a:t>The </a:t>
            </a:r>
            <a:r>
              <a:rPr lang="en-US" dirty="0"/>
              <a:t>COUNT function syntax has the following arguments 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b="1" dirty="0"/>
              <a:t>value1</a:t>
            </a:r>
            <a:r>
              <a:rPr lang="en-US" dirty="0"/>
              <a:t> Required. The first item, cell reference, or range within which you want to count numbers.</a:t>
            </a:r>
          </a:p>
          <a:p>
            <a:pPr lvl="1"/>
            <a:r>
              <a:rPr lang="en-US" b="1" dirty="0"/>
              <a:t>value2, ...</a:t>
            </a:r>
            <a:r>
              <a:rPr lang="en-US" dirty="0"/>
              <a:t> Optional. Up to 255 additional items, cell references, or ranges within which you want to count numbers. </a:t>
            </a:r>
          </a:p>
          <a:p>
            <a:r>
              <a:rPr lang="en-US" b="1" dirty="0"/>
              <a:t>Note </a:t>
            </a:r>
            <a:r>
              <a:rPr lang="en-US" dirty="0"/>
              <a:t>The arguments can contain or refer to a variety of different types of data, but only numbers are counted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8382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00800" y="1015567"/>
            <a:ext cx="168623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=COUNT(A1:A5</a:t>
            </a:r>
            <a:r>
              <a:rPr lang="en-US" dirty="0"/>
              <a:t>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924800" y="1384899"/>
            <a:ext cx="723900" cy="629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98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STDEV.S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Estimates standard deviation based on a sample (ignores logical values and text in the sample).</a:t>
            </a:r>
          </a:p>
          <a:p>
            <a:r>
              <a:rPr lang="en-US" dirty="0"/>
              <a:t>The standard deviation is a measure of how widely values are dispersed from the average value (the mean).</a:t>
            </a:r>
          </a:p>
          <a:p>
            <a:r>
              <a:rPr lang="en-US" dirty="0"/>
              <a:t>STDEV.S(number1,[number2</a:t>
            </a:r>
            <a:r>
              <a:rPr lang="en-US" dirty="0" smtClean="0"/>
              <a:t>],...])</a:t>
            </a:r>
          </a:p>
          <a:p>
            <a:r>
              <a:rPr lang="en-US" dirty="0" smtClean="0"/>
              <a:t>The </a:t>
            </a:r>
            <a:r>
              <a:rPr lang="en-US" dirty="0"/>
              <a:t>STDEV.S function syntax has the following 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b="1" dirty="0"/>
              <a:t>Number1</a:t>
            </a:r>
            <a:r>
              <a:rPr lang="en-US" dirty="0"/>
              <a:t> Required. The first number argument corresponding to a sample of a population. You can also use a single array or a reference to an array instead of arguments separated by commas.</a:t>
            </a:r>
          </a:p>
          <a:p>
            <a:pPr lvl="1"/>
            <a:r>
              <a:rPr lang="en-US" b="1" dirty="0"/>
              <a:t>Number2, ...</a:t>
            </a:r>
            <a:r>
              <a:rPr lang="en-US" dirty="0"/>
              <a:t> Optional. Number arguments 2 to 254 corresponding to a sample of a population. You can also use a single array or a reference to an array instead of arguments separated by commas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838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00800" y="1015567"/>
            <a:ext cx="174695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=STDEV.S(A1:A5</a:t>
            </a:r>
            <a:r>
              <a:rPr lang="en-US" dirty="0"/>
              <a:t>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848600" y="1384899"/>
            <a:ext cx="685800" cy="2153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42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COUNTIF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COUNTIF allows </a:t>
            </a:r>
            <a:r>
              <a:rPr lang="en-US" dirty="0"/>
              <a:t>you to display the number of cells in a range whose values meets specific criteria.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syntax of the COUNTIF function </a:t>
            </a:r>
            <a:r>
              <a:rPr lang="en-US" dirty="0" smtClean="0"/>
              <a:t>is: COUNTIF(</a:t>
            </a:r>
            <a:r>
              <a:rPr lang="en-US" b="1" dirty="0" err="1" smtClean="0"/>
              <a:t>range</a:t>
            </a:r>
            <a:r>
              <a:rPr lang="en-US" dirty="0" err="1" smtClean="0"/>
              <a:t>,</a:t>
            </a:r>
            <a:r>
              <a:rPr lang="en-US" b="1" dirty="0" err="1" smtClean="0"/>
              <a:t>criteria</a:t>
            </a:r>
            <a:r>
              <a:rPr lang="en-US" dirty="0" smtClean="0"/>
              <a:t>) … </a:t>
            </a:r>
            <a:r>
              <a:rPr lang="en-US" dirty="0"/>
              <a:t>where range is a group of cells, and criteria </a:t>
            </a:r>
            <a:r>
              <a:rPr lang="en-US" dirty="0" smtClean="0"/>
              <a:t>  is </a:t>
            </a:r>
            <a:r>
              <a:rPr lang="en-US" dirty="0"/>
              <a:t>the value a cell must have to be counted.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default operator for criteria is "equals" and should not be specified</a:t>
            </a:r>
            <a:r>
              <a:rPr lang="en-US" dirty="0" smtClean="0"/>
              <a:t>.</a:t>
            </a:r>
          </a:p>
          <a:p>
            <a:r>
              <a:rPr lang="en-US" dirty="0"/>
              <a:t>Operators ( &gt;,  &lt;,  &gt;=,  &lt;=, &lt;&gt; and =) must be enclosed in quotation </a:t>
            </a:r>
            <a:r>
              <a:rPr lang="en-US" dirty="0" smtClean="0"/>
              <a:t>marks and </a:t>
            </a:r>
            <a:r>
              <a:rPr lang="en-US" dirty="0"/>
              <a:t>&lt;&gt; means "not </a:t>
            </a:r>
            <a:r>
              <a:rPr lang="en-US" dirty="0" smtClean="0"/>
              <a:t>equal”.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4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24138"/>
            <a:ext cx="6445944" cy="270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62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Flexible Models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Excel Basics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Excel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301746"/>
            <a:ext cx="690562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113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Assume Data May Change!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</a:t>
            </a:r>
            <a:r>
              <a:rPr lang="en-US" dirty="0"/>
              <a:t>is best practice to write your spreadsheets </a:t>
            </a:r>
            <a:r>
              <a:rPr lang="en-US" dirty="0" smtClean="0"/>
              <a:t>in </a:t>
            </a:r>
            <a:r>
              <a:rPr lang="en-US" dirty="0"/>
              <a:t>such a way that they give correct results for given data, regardless of what that data might be, and not merely the correct results for a particular data set.</a:t>
            </a:r>
          </a:p>
          <a:p>
            <a:r>
              <a:rPr lang="en-US" dirty="0" smtClean="0"/>
              <a:t>If </a:t>
            </a:r>
            <a:r>
              <a:rPr lang="en-US" dirty="0"/>
              <a:t>the data changes, the answer should be correct for the new data set.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4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Duplicate Data!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 smtClean="0"/>
              <a:t>Since the given data for a problem may change, this data should appear as given data in one place only.</a:t>
            </a:r>
          </a:p>
          <a:p>
            <a:r>
              <a:rPr lang="en-US" dirty="0" smtClean="0"/>
              <a:t>If </a:t>
            </a:r>
            <a:r>
              <a:rPr lang="en-US" dirty="0"/>
              <a:t>data given for a problem is repeated in many places, then changing that data will require </a:t>
            </a:r>
            <a:r>
              <a:rPr lang="en-US" dirty="0" smtClean="0"/>
              <a:t>changes in </a:t>
            </a:r>
            <a:r>
              <a:rPr lang="en-US" dirty="0"/>
              <a:t>many places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can be a source of errors as well as a source of unnecessary work.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6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Flexible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use actual numbers of text in your formulas and functions, i.e., don’t “hard code” values.</a:t>
            </a:r>
          </a:p>
          <a:p>
            <a:r>
              <a:rPr lang="en-US" dirty="0" smtClean="0"/>
              <a:t>To keep your model general and flexible when data change, use only cell references.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1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Inductively Defined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inductively defined problem has 2 parts:</a:t>
            </a:r>
          </a:p>
          <a:p>
            <a:pPr lvl="1"/>
            <a:r>
              <a:rPr lang="en-US" dirty="0" smtClean="0"/>
              <a:t>A set of starting conditions</a:t>
            </a:r>
          </a:p>
          <a:p>
            <a:pPr lvl="1"/>
            <a:r>
              <a:rPr lang="en-US" dirty="0" smtClean="0"/>
              <a:t>A set of rules that describe how data changes from one step to the next.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3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Inductively Defined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Example:</a:t>
            </a:r>
          </a:p>
          <a:p>
            <a:pPr lvl="1"/>
            <a:r>
              <a:rPr lang="en-US" sz="3200" dirty="0" smtClean="0"/>
              <a:t>You deposit $1000 in a savings account</a:t>
            </a:r>
          </a:p>
          <a:p>
            <a:pPr lvl="1"/>
            <a:r>
              <a:rPr lang="en-US" sz="3200" dirty="0" smtClean="0"/>
              <a:t>At the end of each year, you receive 4% interest on the balance in your account.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29000" y="1481092"/>
            <a:ext cx="2895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the starting condition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flipH="1">
            <a:off x="4114800" y="1862092"/>
            <a:ext cx="762000" cy="5001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895600" y="4343400"/>
            <a:ext cx="3505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rule describes how data changes from one step to the next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7" idx="0"/>
          </p:cNvCxnSpPr>
          <p:nvPr/>
        </p:nvCxnSpPr>
        <p:spPr>
          <a:xfrm flipH="1" flipV="1">
            <a:off x="4419600" y="3810000"/>
            <a:ext cx="2286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09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899285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40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838200"/>
            <a:ext cx="9033729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27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Inductively Defined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parameters of our problem appear separately from the calculations that model our problem (columns A and B).</a:t>
            </a:r>
          </a:p>
          <a:p>
            <a:r>
              <a:rPr lang="en-US" dirty="0" smtClean="0"/>
              <a:t>There is a special year 0 in our solution that serves as a place holder for our starting condition.</a:t>
            </a:r>
          </a:p>
          <a:p>
            <a:r>
              <a:rPr lang="en-US" dirty="0" smtClean="0"/>
              <a:t>The formulas for the data for each year other than year 0 are similar, differing only in the cells that they reference.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5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Ranges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functions require cell ranges:</a:t>
            </a:r>
          </a:p>
          <a:p>
            <a:pPr lvl="1"/>
            <a:r>
              <a:rPr lang="en-US" dirty="0" smtClean="0"/>
              <a:t>Column Range: A1:A10</a:t>
            </a:r>
          </a:p>
          <a:p>
            <a:pPr lvl="1"/>
            <a:r>
              <a:rPr lang="en-US" dirty="0" smtClean="0"/>
              <a:t>Row Range: A5:K5</a:t>
            </a:r>
          </a:p>
          <a:p>
            <a:pPr lvl="1"/>
            <a:r>
              <a:rPr lang="en-US" dirty="0" smtClean="0"/>
              <a:t>Matrix: A1:C5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94" y="1524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/>
              <a:t>Column Range: </a:t>
            </a:r>
            <a:r>
              <a:rPr lang="en-US" dirty="0" smtClean="0"/>
              <a:t>A1:A10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06" y="685800"/>
            <a:ext cx="9144000" cy="587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40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94" y="1524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/>
              <a:t>Row Range: A5:K5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CS1100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Excel Basics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3" y="609600"/>
            <a:ext cx="9144000" cy="587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55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e0705b627b44364e33fb5e040229934c321c64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5970</TotalTime>
  <Words>2499</Words>
  <Application>Microsoft Office PowerPoint</Application>
  <PresentationFormat>On-screen Show (4:3)</PresentationFormat>
  <Paragraphs>427</Paragraphs>
  <Slides>67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2" baseType="lpstr">
      <vt:lpstr>Arial</vt:lpstr>
      <vt:lpstr>Calibri</vt:lpstr>
      <vt:lpstr>Comic Sans MS</vt:lpstr>
      <vt:lpstr>Courier New</vt:lpstr>
      <vt:lpstr>Office Theme</vt:lpstr>
      <vt:lpstr>CS1100: Computer Science  and Its Applications</vt:lpstr>
      <vt:lpstr>Spreadsheets</vt:lpstr>
      <vt:lpstr>Spreadsheet Layout</vt:lpstr>
      <vt:lpstr>PowerPoint Presentation</vt:lpstr>
      <vt:lpstr>Microsoft Excel 2010</vt:lpstr>
      <vt:lpstr>Microsoft Excel 2013</vt:lpstr>
      <vt:lpstr>Cell Ranges</vt:lpstr>
      <vt:lpstr>Column Range: A1:A10</vt:lpstr>
      <vt:lpstr>Row Range: A5:K5</vt:lpstr>
      <vt:lpstr>Matrix: A1:C5</vt:lpstr>
      <vt:lpstr>Functions</vt:lpstr>
      <vt:lpstr>Function Library</vt:lpstr>
      <vt:lpstr>Entering Formulas and Functions</vt:lpstr>
      <vt:lpstr>Cell References in Functions</vt:lpstr>
      <vt:lpstr>PowerPoint Presentation</vt:lpstr>
      <vt:lpstr>Copying Cells</vt:lpstr>
      <vt:lpstr>Examples1</vt:lpstr>
      <vt:lpstr>Copying Formulas</vt:lpstr>
      <vt:lpstr>Demo: Copying Formulas</vt:lpstr>
      <vt:lpstr>Anchors and Cell Dragging</vt:lpstr>
      <vt:lpstr>When to Anchor</vt:lpstr>
      <vt:lpstr>When to Anchor</vt:lpstr>
      <vt:lpstr>Examples1</vt:lpstr>
      <vt:lpstr>Named Ranges</vt:lpstr>
      <vt:lpstr>Named Ranges in Functions</vt:lpstr>
      <vt:lpstr>Managing Named Ranges</vt:lpstr>
      <vt:lpstr>Managing Named Ranges</vt:lpstr>
      <vt:lpstr>Showing Formulas</vt:lpstr>
      <vt:lpstr>Formatting</vt:lpstr>
      <vt:lpstr>Demo: Formatting</vt:lpstr>
      <vt:lpstr>Formatting</vt:lpstr>
      <vt:lpstr>Conditional Formatting</vt:lpstr>
      <vt:lpstr>Rounding</vt:lpstr>
      <vt:lpstr>Formatting Example</vt:lpstr>
      <vt:lpstr>Look Carefully at the Formatting Example</vt:lpstr>
      <vt:lpstr>Formatting Example with Control / ~</vt:lpstr>
      <vt:lpstr>What happened?</vt:lpstr>
      <vt:lpstr>Rounding Example</vt:lpstr>
      <vt:lpstr>Rounding Example with   Control / ~</vt:lpstr>
      <vt:lpstr>Rounding Example</vt:lpstr>
      <vt:lpstr>Warning!</vt:lpstr>
      <vt:lpstr>Bottom Line</vt:lpstr>
      <vt:lpstr>Hiding Columns or Rows</vt:lpstr>
      <vt:lpstr>The IF Function</vt:lpstr>
      <vt:lpstr>Taking a Closer Look at IF</vt:lpstr>
      <vt:lpstr>A Closer Look at the Statement</vt:lpstr>
      <vt:lpstr>Examples1</vt:lpstr>
      <vt:lpstr>How Does IF Work?</vt:lpstr>
      <vt:lpstr>The IF Condition</vt:lpstr>
      <vt:lpstr>A Complete Spreadsheet Model</vt:lpstr>
      <vt:lpstr>SUMIFS</vt:lpstr>
      <vt:lpstr>Filtering Data</vt:lpstr>
      <vt:lpstr>Examples1</vt:lpstr>
      <vt:lpstr>AVERAGE</vt:lpstr>
      <vt:lpstr>COUNT</vt:lpstr>
      <vt:lpstr>STDEV.S</vt:lpstr>
      <vt:lpstr>COUNTIF</vt:lpstr>
      <vt:lpstr>COUNTIF</vt:lpstr>
      <vt:lpstr>Flexible Models</vt:lpstr>
      <vt:lpstr>Assume Data May Change!</vt:lpstr>
      <vt:lpstr>Don’t Duplicate Data!</vt:lpstr>
      <vt:lpstr>Building Flexible Models</vt:lpstr>
      <vt:lpstr>Inductively Defined Problems</vt:lpstr>
      <vt:lpstr>Inductively Defined Problems</vt:lpstr>
      <vt:lpstr>PowerPoint Presentation</vt:lpstr>
      <vt:lpstr>PowerPoint Presentation</vt:lpstr>
      <vt:lpstr>Inductively Defined Problems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 Basics</dc:title>
  <dc:subject>CS1100: CS and its Applications</dc:subject>
  <dc:creator>Martin Schedlbauer</dc:creator>
  <cp:keywords>Excel; Northeastern</cp:keywords>
  <cp:lastModifiedBy>Leena Razzaq</cp:lastModifiedBy>
  <cp:revision>148</cp:revision>
  <dcterms:created xsi:type="dcterms:W3CDTF">2010-11-08T22:41:18Z</dcterms:created>
  <dcterms:modified xsi:type="dcterms:W3CDTF">2014-05-06T18:18:12Z</dcterms:modified>
</cp:coreProperties>
</file>