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87" r:id="rId4"/>
    <p:sldId id="256" r:id="rId5"/>
    <p:sldId id="257" r:id="rId6"/>
    <p:sldId id="259" r:id="rId7"/>
    <p:sldId id="260" r:id="rId8"/>
    <p:sldId id="262" r:id="rId9"/>
    <p:sldId id="263" r:id="rId10"/>
    <p:sldId id="285" r:id="rId11"/>
    <p:sldId id="264" r:id="rId12"/>
    <p:sldId id="286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65" r:id="rId30"/>
    <p:sldId id="266" r:id="rId31"/>
    <p:sldId id="267" r:id="rId32"/>
    <p:sldId id="268" r:id="rId33"/>
    <p:sldId id="269" r:id="rId34"/>
    <p:sldId id="288" r:id="rId35"/>
    <p:sldId id="271" r:id="rId36"/>
    <p:sldId id="289" r:id="rId37"/>
    <p:sldId id="274" r:id="rId38"/>
    <p:sldId id="290" r:id="rId39"/>
    <p:sldId id="276" r:id="rId40"/>
    <p:sldId id="291" r:id="rId41"/>
    <p:sldId id="273" r:id="rId42"/>
    <p:sldId id="292" r:id="rId43"/>
    <p:sldId id="279" r:id="rId44"/>
    <p:sldId id="280" r:id="rId45"/>
    <p:sldId id="281" r:id="rId46"/>
    <p:sldId id="282" r:id="rId47"/>
    <p:sldId id="283" r:id="rId48"/>
    <p:sldId id="284" r:id="rId49"/>
    <p:sldId id="2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8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0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8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7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4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94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4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7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1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9566-CD13-4151-A30F-84D1051F9BD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EU CCIS 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720" y="6607957"/>
            <a:ext cx="1524000" cy="2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" y="690562"/>
            <a:ext cx="896176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Lab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Labs are intended to reinforce and deepen your study of the covered material</a:t>
            </a:r>
          </a:p>
          <a:p>
            <a:r>
              <a:rPr lang="en-US" dirty="0" smtClean="0"/>
              <a:t>You are expected to not only study the provided resources, but investigate additional resources</a:t>
            </a:r>
          </a:p>
          <a:p>
            <a:r>
              <a:rPr lang="en-US" dirty="0" smtClean="0"/>
              <a:t>Labs are to be completed individually</a:t>
            </a:r>
          </a:p>
          <a:p>
            <a:r>
              <a:rPr lang="en-US" dirty="0" smtClean="0"/>
              <a:t>Late submissions are subject to penalties</a:t>
            </a:r>
          </a:p>
        </p:txBody>
      </p:sp>
    </p:spTree>
    <p:extLst>
      <p:ext uri="{BB962C8B-B14F-4D97-AF65-F5344CB8AC3E}">
        <p14:creationId xmlns:p14="http://schemas.microsoft.com/office/powerpoint/2010/main" val="18109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percentage points will be deducted </a:t>
            </a:r>
            <a:r>
              <a:rPr lang="en-US" dirty="0" smtClean="0"/>
              <a:t>per late day from </a:t>
            </a:r>
            <a:r>
              <a:rPr lang="en-US" dirty="0"/>
              <a:t>assignments which are submitted </a:t>
            </a:r>
            <a:r>
              <a:rPr lang="en-US" dirty="0" smtClean="0"/>
              <a:t>after the due date. </a:t>
            </a:r>
          </a:p>
          <a:p>
            <a:r>
              <a:rPr lang="en-US" dirty="0" smtClean="0"/>
              <a:t>The only exception is </a:t>
            </a:r>
            <a:r>
              <a:rPr lang="en-US" b="1" dirty="0" smtClean="0"/>
              <a:t>a valid </a:t>
            </a:r>
            <a:r>
              <a:rPr lang="en-US" b="1" dirty="0"/>
              <a:t>medical excuse accompanied by a </a:t>
            </a:r>
            <a:r>
              <a:rPr lang="en-US" b="1" dirty="0" smtClean="0"/>
              <a:t>physician's note.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71437"/>
            <a:ext cx="89439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0487"/>
            <a:ext cx="88963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90487"/>
            <a:ext cx="88868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90487"/>
            <a:ext cx="88677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0962"/>
            <a:ext cx="89344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5250"/>
            <a:ext cx="88963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14300"/>
            <a:ext cx="88201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04775"/>
            <a:ext cx="88487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Leena Razzaq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Office</a:t>
            </a:r>
            <a:r>
              <a:rPr lang="en-US" dirty="0"/>
              <a:t>: </a:t>
            </a:r>
            <a:r>
              <a:rPr lang="en-US" dirty="0" smtClean="0"/>
              <a:t>310BWVH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 smtClean="0"/>
              <a:t>lrazzaq@ccs.neu.edu </a:t>
            </a:r>
            <a:r>
              <a:rPr lang="en-US" dirty="0"/>
              <a:t>	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Office </a:t>
            </a:r>
            <a:r>
              <a:rPr lang="en-US" dirty="0"/>
              <a:t>hours: </a:t>
            </a:r>
            <a:r>
              <a:rPr lang="en-US" dirty="0" smtClean="0"/>
              <a:t>Monday 11am-1pm or </a:t>
            </a:r>
            <a:r>
              <a:rPr lang="en-US" dirty="0"/>
              <a:t>by appointment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04775"/>
            <a:ext cx="88582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04775"/>
            <a:ext cx="88677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0487"/>
            <a:ext cx="88963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09537"/>
            <a:ext cx="87915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04775"/>
            <a:ext cx="88201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00012"/>
            <a:ext cx="88201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04775"/>
            <a:ext cx="86772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95250"/>
            <a:ext cx="87915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General Principles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Your Data May Change!</a:t>
            </a:r>
          </a:p>
          <a:p>
            <a:pPr lvl="1"/>
            <a:r>
              <a:rPr lang="en-US" dirty="0" smtClean="0"/>
              <a:t>It is best practice when creating spreadsheets or writing database queries to assume that the given data for a problem might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General Principles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00600"/>
          </a:xfrm>
        </p:spPr>
        <p:txBody>
          <a:bodyPr/>
          <a:lstStyle/>
          <a:p>
            <a:r>
              <a:rPr lang="en-US" dirty="0" smtClean="0"/>
              <a:t>Don’t Duplicate Given Data!</a:t>
            </a:r>
          </a:p>
          <a:p>
            <a:pPr lvl="1"/>
            <a:r>
              <a:rPr lang="en-US" dirty="0" smtClean="0"/>
              <a:t>Since the given data for a problem may change, this data should appear in one place only.</a:t>
            </a:r>
          </a:p>
          <a:p>
            <a:pPr lvl="1"/>
            <a:r>
              <a:rPr lang="en-US" dirty="0" smtClean="0"/>
              <a:t>If data given for a problem is repeated in many places, then changing that data will require changes in many places.</a:t>
            </a:r>
          </a:p>
          <a:p>
            <a:pPr lvl="2"/>
            <a:r>
              <a:rPr lang="en-US" dirty="0" smtClean="0"/>
              <a:t>This can be a source of errors as well as a source of unnecessary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9" y="97631"/>
            <a:ext cx="8918062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General Principles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Ask the Right Question!</a:t>
            </a:r>
          </a:p>
          <a:p>
            <a:pPr lvl="1"/>
            <a:r>
              <a:rPr lang="en-US" sz="3200" dirty="0" smtClean="0"/>
              <a:t>Make sure your formulas will </a:t>
            </a:r>
            <a:r>
              <a:rPr lang="en-US" sz="3200" dirty="0"/>
              <a:t>not only work </a:t>
            </a:r>
            <a:r>
              <a:rPr lang="en-US" sz="3200" dirty="0" smtClean="0"/>
              <a:t>for </a:t>
            </a:r>
            <a:r>
              <a:rPr lang="en-US" sz="3200" dirty="0"/>
              <a:t>this data set, </a:t>
            </a:r>
            <a:r>
              <a:rPr lang="en-US" sz="3200" dirty="0" smtClean="0"/>
              <a:t>but they will work </a:t>
            </a:r>
            <a:r>
              <a:rPr lang="en-US" sz="3200" dirty="0"/>
              <a:t>for ANY data set. </a:t>
            </a:r>
            <a:endParaRPr lang="en-US" sz="3200" dirty="0" smtClean="0"/>
          </a:p>
          <a:p>
            <a:pPr lvl="1"/>
            <a:r>
              <a:rPr lang="en-US" sz="3200" dirty="0" smtClean="0"/>
              <a:t>If the data changes, the answer should be correct for the new data set.</a:t>
            </a:r>
          </a:p>
        </p:txBody>
      </p:sp>
    </p:spTree>
    <p:extLst>
      <p:ext uri="{BB962C8B-B14F-4D97-AF65-F5344CB8AC3E}">
        <p14:creationId xmlns:p14="http://schemas.microsoft.com/office/powerpoint/2010/main" val="1157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A Trivial Example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Here is a simple problem to illustrate the concept of “Ask the Right Question”</a:t>
            </a:r>
          </a:p>
          <a:p>
            <a:pPr lvl="1"/>
            <a:r>
              <a:rPr lang="en-US" sz="3600" dirty="0" smtClean="0"/>
              <a:t>You are asked to find the sum of the following numbers: 2, 5, 7, 8</a:t>
            </a:r>
          </a:p>
        </p:txBody>
      </p:sp>
    </p:spTree>
    <p:extLst>
      <p:ext uri="{BB962C8B-B14F-4D97-AF65-F5344CB8AC3E}">
        <p14:creationId xmlns:p14="http://schemas.microsoft.com/office/powerpoint/2010/main" val="37315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645974"/>
            <a:ext cx="45720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dirty="0"/>
              <a:t>What’s wrong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Cell </a:t>
            </a:r>
            <a:r>
              <a:rPr lang="en-US" dirty="0"/>
              <a:t>A6 has the correct answer, i.e.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notice the formula box contains the number 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that the answer 22 is “hard-coded” in the selected cell. (Hard-coding a correct answer is worth fewer points than a formula that gives an incorrect answer.)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one of the given data cells changed, say A1 was changed from 2 to 3, then the spreadsheet would look like this: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763"/>
            <a:ext cx="90582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763"/>
            <a:ext cx="90582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95700" y="4200436"/>
            <a:ext cx="457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spreadsheet now appears to say that the sum of 3, 5, 7 and 8 is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wrong answer, but the error is not obvious without careful inspection.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71875" y="3867091"/>
            <a:ext cx="45720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What’s wrong?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this example, cell A6 again shows 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the formula box shows that A6 contains a formula for the answer, and not the number 22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formula in cell A6 repeats the data that appears in cells A1 – A4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value in cell A1 were changed to 3, then the sum would again be incorrect</a:t>
            </a:r>
          </a:p>
        </p:txBody>
      </p:sp>
    </p:spTree>
    <p:extLst>
      <p:ext uri="{BB962C8B-B14F-4D97-AF65-F5344CB8AC3E}">
        <p14:creationId xmlns:p14="http://schemas.microsoft.com/office/powerpoint/2010/main" val="27554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9500" y="3718679"/>
            <a:ext cx="45720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What’s wrong?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this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Cell A6 shows the correct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Cell A6 has a formula not a hard-coded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formula does not repeat any data</a:t>
            </a:r>
          </a:p>
          <a:p>
            <a:r>
              <a:rPr lang="en-US" dirty="0"/>
              <a:t>But:</a:t>
            </a:r>
          </a:p>
          <a:p>
            <a:pPr lvl="1"/>
            <a:r>
              <a:rPr lang="en-US" dirty="0"/>
              <a:t>The formula does not solve the problem of finding the sum of the cells A1 – A4, and only accidentally gives the right answer</a:t>
            </a:r>
          </a:p>
        </p:txBody>
      </p:sp>
    </p:spTree>
    <p:extLst>
      <p:ext uri="{BB962C8B-B14F-4D97-AF65-F5344CB8AC3E}">
        <p14:creationId xmlns:p14="http://schemas.microsoft.com/office/powerpoint/2010/main" val="13616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" y="14288"/>
            <a:ext cx="9108604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0582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9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0582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09950" y="4128611"/>
            <a:ext cx="45720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The Fix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Notice </a:t>
            </a:r>
            <a:r>
              <a:rPr lang="en-US" dirty="0"/>
              <a:t>that the formula box now contains a formula for calculating the </a:t>
            </a:r>
            <a:r>
              <a:rPr lang="en-US" dirty="0" smtClean="0"/>
              <a:t>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SUM</a:t>
            </a:r>
            <a:r>
              <a:rPr lang="en-US" dirty="0"/>
              <a:t> function adds all the numbers that you specify as </a:t>
            </a:r>
            <a:r>
              <a:rPr lang="en-US" dirty="0" smtClean="0"/>
              <a:t>arguments.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one of the cells containing given data changes, the cell containing the answer will change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2753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Complex Problems!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9525"/>
            <a:ext cx="9286876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4891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859619" y="2869019"/>
            <a:ext cx="2667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" y="0"/>
            <a:ext cx="90439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Monolithic solution calculates the monthly balance with one complex formula</a:t>
            </a:r>
          </a:p>
          <a:p>
            <a:r>
              <a:rPr lang="en-US" sz="3600" dirty="0" smtClean="0"/>
              <a:t>The Solution with intermediate results, performs the same calculation by breaking up the complex formula into three simpler formulas.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20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Dividing the solution into smaller parts has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catch mistakes</a:t>
            </a:r>
          </a:p>
          <a:p>
            <a:pPr marL="914400" lvl="1" indent="-514350"/>
            <a:r>
              <a:rPr lang="en-US" dirty="0" smtClean="0"/>
              <a:t>There are more results that can be checked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verify correctness</a:t>
            </a:r>
          </a:p>
          <a:p>
            <a:pPr marL="914400" lvl="1" indent="-514350"/>
            <a:r>
              <a:rPr lang="en-US" dirty="0" smtClean="0"/>
              <a:t>Verification can be done step by 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reuse the parts</a:t>
            </a:r>
          </a:p>
          <a:p>
            <a:pPr marL="914400" lvl="1" indent="-514350"/>
            <a:r>
              <a:rPr lang="en-US" dirty="0" smtClean="0"/>
              <a:t>Say you are asked to find the total amount paid for the loan, it would be easier to make the necessary changes</a:t>
            </a:r>
          </a:p>
        </p:txBody>
      </p:sp>
    </p:spTree>
    <p:extLst>
      <p:ext uri="{BB962C8B-B14F-4D97-AF65-F5344CB8AC3E}">
        <p14:creationId xmlns:p14="http://schemas.microsoft.com/office/powerpoint/2010/main" val="17096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students must take the syllabus quiz and earn a score of 100% in order to pass the course. The syllabus quiz does not count towards a student's grade. The quiz can be taken as often as needed to pass with a score of 100%. The quiz is administered through Blackboard. </a:t>
            </a:r>
            <a:endParaRPr lang="en-US" dirty="0" smtClean="0"/>
          </a:p>
          <a:p>
            <a:r>
              <a:rPr lang="en-US" dirty="0" smtClean="0"/>
              <a:t>You must have 100% on the syllabus quiz by </a:t>
            </a:r>
            <a:r>
              <a:rPr lang="en-US" dirty="0" smtClean="0"/>
              <a:t>Monday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224243"/>
            <a:ext cx="8929688" cy="64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Course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www.ccs.neu.edu/course/cs1100su14</a:t>
            </a:r>
            <a:endParaRPr lang="en-US" dirty="0" smtClean="0"/>
          </a:p>
          <a:p>
            <a:pPr lvl="1"/>
            <a:r>
              <a:rPr lang="en-US" dirty="0" smtClean="0"/>
              <a:t>Also linked from Blackboard</a:t>
            </a:r>
          </a:p>
          <a:p>
            <a:r>
              <a:rPr lang="en-US" dirty="0" smtClean="0"/>
              <a:t>Course Materials</a:t>
            </a:r>
          </a:p>
          <a:p>
            <a:pPr lvl="1"/>
            <a:r>
              <a:rPr lang="en-US" dirty="0" smtClean="0"/>
              <a:t>Excel Tutorials</a:t>
            </a:r>
          </a:p>
          <a:p>
            <a:pPr lvl="1"/>
            <a:r>
              <a:rPr lang="en-US" dirty="0" smtClean="0"/>
              <a:t>Access Tutorials</a:t>
            </a:r>
          </a:p>
          <a:p>
            <a:pPr lvl="1"/>
            <a:r>
              <a:rPr lang="en-US" dirty="0" smtClean="0"/>
              <a:t>PPT Slides</a:t>
            </a:r>
          </a:p>
          <a:p>
            <a:r>
              <a:rPr lang="en-US" dirty="0" smtClean="0"/>
              <a:t>Blackboard:</a:t>
            </a:r>
          </a:p>
          <a:p>
            <a:pPr lvl="1"/>
            <a:r>
              <a:rPr lang="en-US" dirty="0" smtClean="0"/>
              <a:t>Submit Labs, Quizzes, Tests</a:t>
            </a:r>
          </a:p>
          <a:p>
            <a:pPr lvl="1"/>
            <a:r>
              <a:rPr lang="en-US" dirty="0" smtClean="0"/>
              <a:t>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through Blackboard’s email feature</a:t>
            </a:r>
          </a:p>
          <a:p>
            <a:pPr lvl="1"/>
            <a:r>
              <a:rPr lang="en-US" dirty="0" smtClean="0"/>
              <a:t>Be sure your Blackboard email address is correct and that you check it often</a:t>
            </a:r>
          </a:p>
          <a:p>
            <a:r>
              <a:rPr lang="en-US" dirty="0"/>
              <a:t>Piazza Discussion Group</a:t>
            </a:r>
          </a:p>
          <a:p>
            <a:pPr lvl="1"/>
            <a:r>
              <a:rPr lang="en-US" dirty="0" smtClean="0"/>
              <a:t>Anonymous </a:t>
            </a:r>
            <a:r>
              <a:rPr lang="en-US" dirty="0"/>
              <a:t>posts are </a:t>
            </a:r>
            <a:r>
              <a:rPr lang="en-US" dirty="0" smtClean="0"/>
              <a:t>fine.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Grading &amp;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245439"/>
              </p:ext>
            </p:extLst>
          </p:nvPr>
        </p:nvGraphicFramePr>
        <p:xfrm>
          <a:off x="1524000" y="1447800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 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Lecture Quizzes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 Part of</a:t>
                      </a:r>
                      <a:r>
                        <a:rPr lang="en-US" baseline="0" dirty="0" smtClean="0"/>
                        <a:t> Final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with</a:t>
                      </a:r>
                      <a:r>
                        <a:rPr lang="en-US" dirty="0" smtClean="0"/>
                        <a:t> Excel Test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Part of Final (optional)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with</a:t>
                      </a:r>
                      <a:r>
                        <a:rPr lang="en-US" dirty="0" smtClean="0"/>
                        <a:t> Access Test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 Labs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Labs 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Lab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Mandatory, but 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79738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better test grade replaces a lower quiz grade.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734" y="6459485"/>
            <a:ext cx="4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 are </a:t>
            </a:r>
            <a:r>
              <a:rPr lang="en-US" dirty="0" smtClean="0"/>
              <a:t>four </a:t>
            </a:r>
            <a:r>
              <a:rPr lang="en-US" dirty="0" smtClean="0"/>
              <a:t>class </a:t>
            </a:r>
            <a:r>
              <a:rPr lang="en-US" dirty="0"/>
              <a:t>sessions per week, </a:t>
            </a:r>
            <a:r>
              <a:rPr lang="en-US" dirty="0" smtClean="0"/>
              <a:t>all held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computer </a:t>
            </a:r>
            <a:r>
              <a:rPr lang="en-US" dirty="0" smtClean="0"/>
              <a:t>lab, WVH 210. </a:t>
            </a:r>
          </a:p>
          <a:p>
            <a:r>
              <a:rPr lang="en-US" dirty="0" smtClean="0"/>
              <a:t>Class </a:t>
            </a:r>
            <a:r>
              <a:rPr lang="en-US" dirty="0"/>
              <a:t>sessions </a:t>
            </a:r>
            <a:r>
              <a:rPr lang="en-US" dirty="0" smtClean="0"/>
              <a:t>alternate between </a:t>
            </a:r>
            <a:r>
              <a:rPr lang="en-US" dirty="0"/>
              <a:t>lecture/discussion of the material, </a:t>
            </a:r>
            <a:r>
              <a:rPr lang="en-US" dirty="0" smtClean="0"/>
              <a:t>and time </a:t>
            </a:r>
            <a:r>
              <a:rPr lang="en-US" dirty="0"/>
              <a:t>to work on lab assignments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Lectures will end with a very short quiz. Lecture quizzes are worth 5% of your final grade.</a:t>
            </a:r>
          </a:p>
          <a:p>
            <a:r>
              <a:rPr lang="en-US" dirty="0" smtClean="0"/>
              <a:t>Attendance in lab sections is optional if all lab assignments due to that point have been submitted.</a:t>
            </a:r>
          </a:p>
          <a:p>
            <a:pPr lvl="1"/>
            <a:r>
              <a:rPr lang="en-US" dirty="0" smtClean="0"/>
              <a:t>I.E. You may leave (quietly, please) when you are done.</a:t>
            </a:r>
          </a:p>
          <a:p>
            <a:pPr lvl="1"/>
            <a:r>
              <a:rPr lang="en-US" dirty="0" smtClean="0"/>
              <a:t>You may miss additional explanation/clarification of previously discussed material, but never new material.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978</Words>
  <Application>Microsoft Office PowerPoint</Application>
  <PresentationFormat>On-screen Show (4:3)</PresentationFormat>
  <Paragraphs>126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Web Site</vt:lpstr>
      <vt:lpstr>Communication</vt:lpstr>
      <vt:lpstr>Grading &amp; Assessment</vt:lpstr>
      <vt:lpstr>Course Format</vt:lpstr>
      <vt:lpstr>Lab Assignments</vt:lpstr>
      <vt:lpstr>Late Submissions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Principles</vt:lpstr>
      <vt:lpstr>General Principles</vt:lpstr>
      <vt:lpstr>General Principles</vt:lpstr>
      <vt:lpstr>A Trivial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Principle</vt:lpstr>
      <vt:lpstr>PowerPoint Presentation</vt:lpstr>
      <vt:lpstr>PowerPoint Presentation</vt:lpstr>
      <vt:lpstr>PowerPoint Presentation</vt:lpstr>
      <vt:lpstr>Comparison</vt:lpstr>
      <vt:lpstr>Dividing the solution into smaller parts has advantages</vt:lpstr>
      <vt:lpstr>Syllabus Quiz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Young Schmidt</dc:creator>
  <cp:lastModifiedBy>Leena Razzaq</cp:lastModifiedBy>
  <cp:revision>30</cp:revision>
  <dcterms:modified xsi:type="dcterms:W3CDTF">2014-06-30T14:46:25Z</dcterms:modified>
</cp:coreProperties>
</file>