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1"/>
  </p:notesMasterIdLst>
  <p:sldIdLst>
    <p:sldId id="256" r:id="rId2"/>
    <p:sldId id="291" r:id="rId3"/>
    <p:sldId id="259" r:id="rId4"/>
    <p:sldId id="292" r:id="rId5"/>
    <p:sldId id="294" r:id="rId6"/>
    <p:sldId id="309" r:id="rId7"/>
    <p:sldId id="293" r:id="rId8"/>
    <p:sldId id="295" r:id="rId9"/>
    <p:sldId id="296" r:id="rId10"/>
    <p:sldId id="310" r:id="rId11"/>
    <p:sldId id="311" r:id="rId12"/>
    <p:sldId id="297" r:id="rId13"/>
    <p:sldId id="307" r:id="rId14"/>
    <p:sldId id="308" r:id="rId15"/>
    <p:sldId id="319" r:id="rId16"/>
    <p:sldId id="298" r:id="rId17"/>
    <p:sldId id="301" r:id="rId18"/>
    <p:sldId id="302" r:id="rId19"/>
    <p:sldId id="315" r:id="rId20"/>
    <p:sldId id="316" r:id="rId21"/>
    <p:sldId id="303" r:id="rId22"/>
    <p:sldId id="305" r:id="rId23"/>
    <p:sldId id="306" r:id="rId24"/>
    <p:sldId id="317" r:id="rId25"/>
    <p:sldId id="318" r:id="rId26"/>
    <p:sldId id="299" r:id="rId27"/>
    <p:sldId id="320" r:id="rId28"/>
    <p:sldId id="287" r:id="rId29"/>
    <p:sldId id="290" r:id="rId30"/>
  </p:sldIdLst>
  <p:sldSz cx="9144000" cy="6858000" type="screen4x3"/>
  <p:notesSz cx="6858000" cy="9144000"/>
  <p:custDataLst>
    <p:tags r:id="rId32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294" y="-1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gs" Target="tags/tag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C0B18F0-954F-474E-800A-853E660819CA}" type="datetimeFigureOut">
              <a:rPr lang="en-US" smtClean="0"/>
              <a:t>8/8/2013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87BEF0-F076-4906-A921-C330E6E308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32993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CS1100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Microsoft Access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4FBFA-1248-4AAF-9253-30F12188577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CS1100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Microsoft Access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4FBFA-1248-4AAF-9253-30F12188577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CS1100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Microsoft Access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4FBFA-1248-4AAF-9253-30F12188577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CS1100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Microsoft Access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4FBFA-1248-4AAF-9253-30F12188577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CS1100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Microsoft Access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4FBFA-1248-4AAF-9253-30F12188577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CS1100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Microsoft Access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4FBFA-1248-4AAF-9253-30F12188577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CS1100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Microsoft Access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4FBFA-1248-4AAF-9253-30F12188577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CS1100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Microsoft Access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4FBFA-1248-4AAF-9253-30F12188577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CS1100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Microsoft Access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4FBFA-1248-4AAF-9253-30F12188577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CS1100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Microsoft Access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4FBFA-1248-4AAF-9253-30F12188577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CS1100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Microsoft Access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4FBFA-1248-4AAF-9253-30F12188577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553200"/>
            <a:ext cx="2133600" cy="2825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CS1100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553200"/>
            <a:ext cx="2895600" cy="2825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Microsoft Access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553200"/>
            <a:ext cx="685800" cy="2825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F4FBFA-1248-4AAF-9253-30F121885773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 descr="NEU CCIS Logo.JPG"/>
          <p:cNvPicPr>
            <a:picLocks noChangeAspect="1"/>
          </p:cNvPicPr>
          <p:nvPr userDrawn="1"/>
        </p:nvPicPr>
        <p:blipFill>
          <a:blip r:embed="rId13" cstate="print"/>
          <a:stretch>
            <a:fillRect/>
          </a:stretch>
        </p:blipFill>
        <p:spPr>
          <a:xfrm>
            <a:off x="7456720" y="6607957"/>
            <a:ext cx="1524000" cy="209222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7.pn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2590800"/>
            <a:ext cx="8382000" cy="1470025"/>
          </a:xfrm>
        </p:spPr>
        <p:txBody>
          <a:bodyPr/>
          <a:lstStyle/>
          <a:p>
            <a:pPr algn="l"/>
            <a:r>
              <a:rPr lang="en-US" dirty="0" smtClean="0"/>
              <a:t>CS1100: Access Reports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3733800"/>
            <a:ext cx="6400800" cy="2514600"/>
          </a:xfrm>
        </p:spPr>
        <p:txBody>
          <a:bodyPr>
            <a:normAutofit/>
          </a:bodyPr>
          <a:lstStyle/>
          <a:p>
            <a:pPr algn="l"/>
            <a:r>
              <a:rPr lang="en-US" dirty="0" smtClean="0"/>
              <a:t>A (Very) Short Tutorial on Microsoft Access Report Construction</a:t>
            </a:r>
          </a:p>
          <a:p>
            <a:pPr algn="l"/>
            <a:endParaRPr lang="en-US" dirty="0" smtClean="0"/>
          </a:p>
          <a:p>
            <a:pPr algn="l"/>
            <a:r>
              <a:rPr lang="en-US" sz="1800" dirty="0" smtClean="0">
                <a:solidFill>
                  <a:schemeClr val="accent2">
                    <a:lumMod val="75000"/>
                  </a:schemeClr>
                </a:solidFill>
              </a:rPr>
              <a:t>Created </a:t>
            </a:r>
            <a:r>
              <a:rPr lang="en-US" sz="1800" dirty="0">
                <a:solidFill>
                  <a:schemeClr val="accent2">
                    <a:lumMod val="75000"/>
                  </a:schemeClr>
                </a:solidFill>
              </a:rPr>
              <a:t>By </a:t>
            </a:r>
            <a:r>
              <a:rPr lang="en-US" sz="1800" i="1" dirty="0">
                <a:solidFill>
                  <a:schemeClr val="accent2">
                    <a:lumMod val="75000"/>
                  </a:schemeClr>
                </a:solidFill>
              </a:rPr>
              <a:t>Martin </a:t>
            </a:r>
            <a:r>
              <a:rPr lang="en-US" sz="1800" i="1" dirty="0" err="1" smtClean="0">
                <a:solidFill>
                  <a:schemeClr val="accent2">
                    <a:lumMod val="75000"/>
                  </a:schemeClr>
                </a:solidFill>
              </a:rPr>
              <a:t>Schedlbauer</a:t>
            </a:r>
            <a:endParaRPr lang="en-US" sz="1800" i="1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algn="l"/>
            <a:r>
              <a:rPr lang="en-US" sz="1800" i="1" dirty="0" smtClean="0">
                <a:solidFill>
                  <a:schemeClr val="accent2">
                    <a:lumMod val="75000"/>
                  </a:schemeClr>
                </a:solidFill>
              </a:rPr>
              <a:t>With contributions from </a:t>
            </a:r>
            <a:r>
              <a:rPr lang="en-US" sz="1800" dirty="0">
                <a:solidFill>
                  <a:schemeClr val="accent2">
                    <a:lumMod val="75000"/>
                  </a:schemeClr>
                </a:solidFill>
              </a:rPr>
              <a:t>Matthew </a:t>
            </a:r>
            <a:r>
              <a:rPr lang="en-US" sz="1800" dirty="0" err="1">
                <a:solidFill>
                  <a:schemeClr val="accent2">
                    <a:lumMod val="75000"/>
                  </a:schemeClr>
                </a:solidFill>
              </a:rPr>
              <a:t>Ekstrand-Abueg</a:t>
            </a:r>
            <a:endParaRPr lang="en-US" sz="1800" dirty="0">
              <a:solidFill>
                <a:schemeClr val="accent2">
                  <a:lumMod val="75000"/>
                </a:schemeClr>
              </a:solidFill>
            </a:endParaRPr>
          </a:p>
          <a:p>
            <a:pPr algn="l"/>
            <a:endParaRPr lang="en-US" sz="1800" i="1" dirty="0">
              <a:solidFill>
                <a:schemeClr val="accent2">
                  <a:lumMod val="75000"/>
                </a:schemeClr>
              </a:solidFill>
            </a:endParaRPr>
          </a:p>
        </p:txBody>
      </p:sp>
      <p:pic>
        <p:nvPicPr>
          <p:cNvPr id="4" name="Picture 3" descr="NEU CCIS Logo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0270" y="762000"/>
            <a:ext cx="6701051" cy="914400"/>
          </a:xfrm>
          <a:prstGeom prst="rect">
            <a:avLst/>
          </a:prstGeom>
        </p:spPr>
      </p:pic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CS1100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4FBFA-1248-4AAF-9253-30F121885773}" type="slidenum">
              <a:rPr lang="en-US" smtClean="0"/>
              <a:t>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Microsoft Access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Grouping Levels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CS1100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Microsoft Access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4FBFA-1248-4AAF-9253-30F121885773}" type="slidenum">
              <a:rPr lang="en-US" smtClean="0"/>
              <a:t>10</a:t>
            </a:fld>
            <a:endParaRPr lang="en-US"/>
          </a:p>
        </p:txBody>
      </p:sp>
      <p:pic>
        <p:nvPicPr>
          <p:cNvPr id="9" name="Content Placeholder 8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29409" y="1600200"/>
            <a:ext cx="5814391" cy="4342848"/>
          </a:xfrm>
        </p:spPr>
      </p:pic>
      <p:sp>
        <p:nvSpPr>
          <p:cNvPr id="3" name="TextBox 2"/>
          <p:cNvSpPr txBox="1"/>
          <p:nvPr/>
        </p:nvSpPr>
        <p:spPr>
          <a:xfrm>
            <a:off x="2667000" y="2773740"/>
            <a:ext cx="65532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dirty="0" smtClean="0">
                <a:solidFill>
                  <a:srgbClr val="FF0000"/>
                </a:solidFill>
              </a:rPr>
              <a:t>IGNORE</a:t>
            </a:r>
            <a:endParaRPr lang="en-US" sz="96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402543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Sorting and Layout</a:t>
            </a:r>
            <a:endParaRPr lang="en-US" dirty="0"/>
          </a:p>
        </p:txBody>
      </p:sp>
      <p:pic>
        <p:nvPicPr>
          <p:cNvPr id="11" name="Content Placeholder 10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8200" y="2354939"/>
            <a:ext cx="4038600" cy="3016485"/>
          </a:xfr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CS1100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Microsoft Access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4FBFA-1248-4AAF-9253-30F121885773}" type="slidenum">
              <a:rPr lang="en-US" smtClean="0"/>
              <a:t>11</a:t>
            </a:fld>
            <a:endParaRPr lang="en-US"/>
          </a:p>
        </p:txBody>
      </p:sp>
      <p:pic>
        <p:nvPicPr>
          <p:cNvPr id="3" name="Content Placeholder 2"/>
          <p:cNvPicPr>
            <a:picLocks noGrp="1" noChangeAspect="1"/>
          </p:cNvPicPr>
          <p:nvPr>
            <p:ph sz="half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2354939"/>
            <a:ext cx="4038600" cy="3016485"/>
          </a:xfrm>
        </p:spPr>
      </p:pic>
    </p:spTree>
    <p:extLst>
      <p:ext uri="{BB962C8B-B14F-4D97-AF65-F5344CB8AC3E}">
        <p14:creationId xmlns:p14="http://schemas.microsoft.com/office/powerpoint/2010/main" val="25166062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Report Design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CS1100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Microsoft Access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4FBFA-1248-4AAF-9253-30F121885773}" type="slidenum">
              <a:rPr lang="en-US" smtClean="0"/>
              <a:t>12</a:t>
            </a:fld>
            <a:endParaRPr lang="en-US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1752600"/>
            <a:ext cx="7429500" cy="2962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192164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Report Design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CS1100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Microsoft Access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4FBFA-1248-4AAF-9253-30F121885773}" type="slidenum">
              <a:rPr lang="en-US" smtClean="0"/>
              <a:t>13</a:t>
            </a:fld>
            <a:endParaRPr lang="en-US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1752600"/>
            <a:ext cx="7429500" cy="2962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514350" y="4876799"/>
            <a:ext cx="767715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/>
              <a:t>Headers and footers are for data/labels that describe the section (e.g. Order ID for the header, and Order Total for the footer)</a:t>
            </a:r>
            <a:endParaRPr lang="en-US" sz="3200" b="1" dirty="0"/>
          </a:p>
        </p:txBody>
      </p:sp>
      <p:cxnSp>
        <p:nvCxnSpPr>
          <p:cNvPr id="8" name="Straight Arrow Connector 7"/>
          <p:cNvCxnSpPr/>
          <p:nvPr/>
        </p:nvCxnSpPr>
        <p:spPr>
          <a:xfrm flipV="1">
            <a:off x="990600" y="3581400"/>
            <a:ext cx="381000" cy="1315996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781793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Report Design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CS1100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Microsoft Access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4FBFA-1248-4AAF-9253-30F121885773}" type="slidenum">
              <a:rPr lang="en-US" smtClean="0"/>
              <a:t>14</a:t>
            </a:fld>
            <a:endParaRPr lang="en-US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1752600"/>
            <a:ext cx="7429500" cy="2962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514350" y="4876799"/>
            <a:ext cx="767715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/>
              <a:t>The Detail section is repeated for each item in the query (e.g. Line Item information)</a:t>
            </a:r>
            <a:endParaRPr lang="en-US" sz="3200" b="1" dirty="0"/>
          </a:p>
        </p:txBody>
      </p:sp>
      <p:cxnSp>
        <p:nvCxnSpPr>
          <p:cNvPr id="8" name="Straight Arrow Connector 7"/>
          <p:cNvCxnSpPr/>
          <p:nvPr/>
        </p:nvCxnSpPr>
        <p:spPr>
          <a:xfrm flipV="1">
            <a:off x="990600" y="3886200"/>
            <a:ext cx="190500" cy="1011196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13008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Text vs. Controls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Note that there are two icons for adding “text” – they are NOT the same: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The </a:t>
            </a:r>
            <a:r>
              <a:rPr lang="en-US" b="1" i="1" dirty="0" smtClean="0"/>
              <a:t>Text Box </a:t>
            </a:r>
            <a:r>
              <a:rPr lang="en-US" dirty="0" smtClean="0"/>
              <a:t>allows you to add a field from the query; must be bound to a field</a:t>
            </a:r>
          </a:p>
          <a:p>
            <a:r>
              <a:rPr lang="en-US" dirty="0" smtClean="0"/>
              <a:t>The </a:t>
            </a:r>
            <a:r>
              <a:rPr lang="en-US" b="1" i="1" dirty="0" smtClean="0"/>
              <a:t>Label</a:t>
            </a:r>
            <a:r>
              <a:rPr lang="en-US" dirty="0" smtClean="0"/>
              <a:t> allows you to add free-form text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CS1100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Microsoft Access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4FBFA-1248-4AAF-9253-30F121885773}" type="slidenum">
              <a:rPr lang="en-US" smtClean="0"/>
              <a:t>15</a:t>
            </a:fld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0" y="2625698"/>
            <a:ext cx="1752600" cy="9072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4507" y="3761574"/>
            <a:ext cx="60415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2201" y="4767130"/>
            <a:ext cx="468767" cy="4419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372912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Rearranging the Report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Move items to where you want them.</a:t>
            </a:r>
          </a:p>
          <a:p>
            <a:r>
              <a:rPr lang="en-US" dirty="0" smtClean="0"/>
              <a:t>Each item is a field plus a label.</a:t>
            </a:r>
          </a:p>
          <a:p>
            <a:r>
              <a:rPr lang="en-US" dirty="0" smtClean="0"/>
              <a:t>Fields can contain “expressions”: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Create a new text box for each expression, do not reuse an existing one (will cause errors)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CS1100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Microsoft Access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4FBFA-1248-4AAF-9253-30F121885773}" type="slidenum">
              <a:rPr lang="en-US" smtClean="0"/>
              <a:t>16</a:t>
            </a:fld>
            <a:endParaRPr lang="en-US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4600" y="3352800"/>
            <a:ext cx="3449855" cy="1295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906981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24400"/>
          </a:xfrm>
        </p:spPr>
        <p:txBody>
          <a:bodyPr>
            <a:normAutofit/>
          </a:bodyPr>
          <a:lstStyle/>
          <a:p>
            <a:r>
              <a:rPr lang="en-US" dirty="0" smtClean="0"/>
              <a:t>In Design View, under the Design Tab, click </a:t>
            </a:r>
            <a:r>
              <a:rPr lang="en-US" i="1" dirty="0" smtClean="0"/>
              <a:t>Group &amp; Sort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Adding a Footer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CS1100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Microsoft Access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4FBFA-1248-4AAF-9253-30F121885773}" type="slidenum">
              <a:rPr lang="en-US" smtClean="0"/>
              <a:t>17</a:t>
            </a:fld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4419600" y="4825425"/>
            <a:ext cx="3962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/>
              <a:t>Group &amp; Sort</a:t>
            </a:r>
            <a:endParaRPr lang="en-US" sz="3200" b="1" dirty="0"/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2865610"/>
            <a:ext cx="7481864" cy="17063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13" name="Straight Arrow Connector 12"/>
          <p:cNvCxnSpPr/>
          <p:nvPr/>
        </p:nvCxnSpPr>
        <p:spPr>
          <a:xfrm flipH="1" flipV="1">
            <a:off x="3733800" y="3581400"/>
            <a:ext cx="1143000" cy="1331625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195989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24400"/>
          </a:xfrm>
        </p:spPr>
        <p:txBody>
          <a:bodyPr>
            <a:normAutofit/>
          </a:bodyPr>
          <a:lstStyle/>
          <a:p>
            <a:r>
              <a:rPr lang="en-US" dirty="0" smtClean="0"/>
              <a:t>Select </a:t>
            </a:r>
            <a:r>
              <a:rPr lang="en-US" i="1" dirty="0" smtClean="0"/>
              <a:t>More</a:t>
            </a:r>
            <a:r>
              <a:rPr lang="en-US" dirty="0" smtClean="0"/>
              <a:t> to display </a:t>
            </a:r>
            <a:r>
              <a:rPr lang="en-US" dirty="0" err="1" smtClean="0"/>
              <a:t>OrderID</a:t>
            </a:r>
            <a:r>
              <a:rPr lang="en-US" dirty="0" smtClean="0"/>
              <a:t> settings:</a:t>
            </a:r>
          </a:p>
          <a:p>
            <a:endParaRPr lang="en-US" dirty="0" smtClean="0"/>
          </a:p>
          <a:p>
            <a:endParaRPr lang="en-US" dirty="0"/>
          </a:p>
          <a:p>
            <a:endParaRPr lang="en-US" sz="900" dirty="0" smtClean="0"/>
          </a:p>
          <a:p>
            <a:r>
              <a:rPr lang="en-US" dirty="0" smtClean="0"/>
              <a:t>Select the dropdown to add a footer: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Adding a Footer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CS1100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Microsoft Access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4FBFA-1248-4AAF-9253-30F121885773}" type="slidenum">
              <a:rPr lang="en-US" smtClean="0"/>
              <a:t>18</a:t>
            </a:fld>
            <a:endParaRPr lang="en-US"/>
          </a:p>
        </p:txBody>
      </p:sp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2209800"/>
            <a:ext cx="4924425" cy="11463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4141187"/>
            <a:ext cx="7802235" cy="1345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1" name="TextBox 10"/>
          <p:cNvSpPr txBox="1"/>
          <p:nvPr/>
        </p:nvSpPr>
        <p:spPr>
          <a:xfrm>
            <a:off x="5715000" y="2590800"/>
            <a:ext cx="118162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/>
              <a:t>More</a:t>
            </a:r>
            <a:endParaRPr lang="en-US" sz="3200" b="1" dirty="0"/>
          </a:p>
        </p:txBody>
      </p:sp>
      <p:cxnSp>
        <p:nvCxnSpPr>
          <p:cNvPr id="12" name="Straight Arrow Connector 11"/>
          <p:cNvCxnSpPr/>
          <p:nvPr/>
        </p:nvCxnSpPr>
        <p:spPr>
          <a:xfrm flipH="1" flipV="1">
            <a:off x="4609571" y="2616869"/>
            <a:ext cx="1143000" cy="240000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5572654" y="5079331"/>
            <a:ext cx="311414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/>
              <a:t>Add a footer</a:t>
            </a:r>
            <a:endParaRPr lang="en-US" sz="3200" b="1" dirty="0"/>
          </a:p>
        </p:txBody>
      </p:sp>
      <p:cxnSp>
        <p:nvCxnSpPr>
          <p:cNvPr id="14" name="Straight Arrow Connector 13"/>
          <p:cNvCxnSpPr/>
          <p:nvPr/>
        </p:nvCxnSpPr>
        <p:spPr>
          <a:xfrm flipH="1" flipV="1">
            <a:off x="4467225" y="5105400"/>
            <a:ext cx="1143000" cy="240000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644460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Aggregating Over Details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Now that you have added a footer to the group (</a:t>
            </a:r>
            <a:r>
              <a:rPr lang="en-US" dirty="0" err="1" smtClean="0"/>
              <a:t>OrderID</a:t>
            </a:r>
            <a:r>
              <a:rPr lang="en-US" dirty="0" smtClean="0"/>
              <a:t>) you can aggregate over the details of the group (Line Items).</a:t>
            </a:r>
          </a:p>
          <a:p>
            <a:r>
              <a:rPr lang="en-US" dirty="0" smtClean="0"/>
              <a:t>Use aggregate functions (things available in the Total field of query design view) in Text Box expressions.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CS1100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Microsoft Access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4FBFA-1248-4AAF-9253-30F121885773}" type="slidenum">
              <a:rPr lang="en-US" smtClean="0"/>
              <a:t>19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1494" y="5029200"/>
            <a:ext cx="7421011" cy="9145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4137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Reports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Reports are formatted output of the results of queries.</a:t>
            </a:r>
          </a:p>
          <a:p>
            <a:r>
              <a:rPr lang="en-US" dirty="0" smtClean="0"/>
              <a:t>Access has two ways to create reports:</a:t>
            </a:r>
          </a:p>
          <a:p>
            <a:pPr lvl="1"/>
            <a:r>
              <a:rPr lang="en-US" dirty="0" smtClean="0"/>
              <a:t>Custom Reports</a:t>
            </a:r>
          </a:p>
          <a:p>
            <a:pPr lvl="1"/>
            <a:r>
              <a:rPr lang="en-US" dirty="0" smtClean="0"/>
              <a:t>Report Wizard</a:t>
            </a:r>
          </a:p>
          <a:p>
            <a:r>
              <a:rPr lang="en-US" dirty="0" smtClean="0"/>
              <a:t>In both cases, you need a query that contains the information you want to put into the report.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CS1100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Microsoft Access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4FBFA-1248-4AAF-9253-30F121885773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79771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Aggregating Over Details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Now that you have added a footer to the group (</a:t>
            </a:r>
            <a:r>
              <a:rPr lang="en-US" dirty="0" err="1" smtClean="0"/>
              <a:t>OrderID</a:t>
            </a:r>
            <a:r>
              <a:rPr lang="en-US" dirty="0" smtClean="0"/>
              <a:t>) you can aggregate over the details of the group (Line Items).</a:t>
            </a:r>
          </a:p>
          <a:p>
            <a:r>
              <a:rPr lang="en-US" dirty="0" smtClean="0"/>
              <a:t>Use aggregate functions (things available in the Total field of query design view) in Text Box expressions.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CS1100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Microsoft Access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4FBFA-1248-4AAF-9253-30F121885773}" type="slidenum">
              <a:rPr lang="en-US" smtClean="0"/>
              <a:t>20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8152" y="5076672"/>
            <a:ext cx="7487696" cy="10955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05472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3810000" cy="4724400"/>
          </a:xfrm>
        </p:spPr>
        <p:txBody>
          <a:bodyPr>
            <a:normAutofit/>
          </a:bodyPr>
          <a:lstStyle/>
          <a:p>
            <a:r>
              <a:rPr lang="en-US" dirty="0" smtClean="0"/>
              <a:t>In the Layout View, click the label with the border</a:t>
            </a:r>
          </a:p>
          <a:p>
            <a:r>
              <a:rPr lang="en-US" dirty="0" smtClean="0"/>
              <a:t>Then go to Format, Shape Outline, and check Transparent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Fixing Label Borders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CS1100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Microsoft Access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4FBFA-1248-4AAF-9253-30F121885773}" type="slidenum">
              <a:rPr lang="en-US" smtClean="0"/>
              <a:t>21</a:t>
            </a:fld>
            <a:endParaRPr lang="en-US"/>
          </a:p>
        </p:txBody>
      </p:sp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3400" y="1571625"/>
            <a:ext cx="4333875" cy="3990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547627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24400"/>
          </a:xfrm>
        </p:spPr>
        <p:txBody>
          <a:bodyPr>
            <a:normAutofit/>
          </a:bodyPr>
          <a:lstStyle/>
          <a:p>
            <a:r>
              <a:rPr lang="en-US" dirty="0" smtClean="0"/>
              <a:t>In </a:t>
            </a:r>
            <a:r>
              <a:rPr lang="en-US" i="1" dirty="0" smtClean="0"/>
              <a:t>Design View</a:t>
            </a:r>
            <a:r>
              <a:rPr lang="en-US" dirty="0" smtClean="0"/>
              <a:t>, click on the field or area, then go to the </a:t>
            </a:r>
            <a:r>
              <a:rPr lang="en-US" i="1" dirty="0" smtClean="0"/>
              <a:t>Format</a:t>
            </a:r>
            <a:r>
              <a:rPr lang="en-US" dirty="0" smtClean="0"/>
              <a:t> tab, and click the paint bucket to choose a color.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Changing Colors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CS1100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Microsoft Access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4FBFA-1248-4AAF-9253-30F121885773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07680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Changing Colors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CS1100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Microsoft Access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4FBFA-1248-4AAF-9253-30F121885773}" type="slidenum">
              <a:rPr lang="en-US" smtClean="0"/>
              <a:t>23</a:t>
            </a:fld>
            <a:endParaRPr lang="en-US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295400"/>
            <a:ext cx="8153400" cy="51370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TextBox 8"/>
          <p:cNvSpPr txBox="1"/>
          <p:nvPr/>
        </p:nvSpPr>
        <p:spPr>
          <a:xfrm>
            <a:off x="5486400" y="4724400"/>
            <a:ext cx="3276600" cy="584775"/>
          </a:xfrm>
          <a:prstGeom prst="rect">
            <a:avLst/>
          </a:prstGeom>
          <a:noFill/>
          <a:ln>
            <a:noFill/>
          </a:ln>
          <a:effectLst>
            <a:innerShdw blurRad="63500" dist="50800" dir="2700000">
              <a:prstClr val="black">
                <a:alpha val="50000"/>
              </a:prstClr>
            </a:innerShdw>
          </a:effectLst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</a:rPr>
              <a:t>1. Click in the area</a:t>
            </a:r>
            <a:endParaRPr lang="en-US" sz="3200" b="1" dirty="0"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cxnSp>
        <p:nvCxnSpPr>
          <p:cNvPr id="10" name="Straight Arrow Connector 9"/>
          <p:cNvCxnSpPr/>
          <p:nvPr/>
        </p:nvCxnSpPr>
        <p:spPr>
          <a:xfrm flipH="1">
            <a:off x="4724400" y="5105400"/>
            <a:ext cx="809626" cy="1143000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5105400" y="1729656"/>
            <a:ext cx="3276600" cy="584775"/>
          </a:xfrm>
          <a:prstGeom prst="rect">
            <a:avLst/>
          </a:prstGeom>
          <a:noFill/>
          <a:ln>
            <a:noFill/>
          </a:ln>
          <a:effectLst>
            <a:innerShdw blurRad="63500" dist="50800" dir="2700000">
              <a:prstClr val="black">
                <a:alpha val="50000"/>
              </a:prstClr>
            </a:innerShdw>
          </a:effectLst>
        </p:spPr>
        <p:txBody>
          <a:bodyPr wrap="square" rtlCol="0">
            <a:spAutoFit/>
          </a:bodyPr>
          <a:lstStyle/>
          <a:p>
            <a:r>
              <a:rPr lang="en-US" sz="3200" b="1" dirty="0">
                <a:effectLst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</a:rPr>
              <a:t>2</a:t>
            </a:r>
            <a:r>
              <a:rPr lang="en-US" sz="3200" b="1" dirty="0" smtClean="0">
                <a:effectLst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</a:rPr>
              <a:t>. Select a color</a:t>
            </a:r>
            <a:endParaRPr lang="en-US" sz="3200" b="1" dirty="0">
              <a:effectLst>
                <a:outerShdw blurRad="50800" dist="38100" dir="16200000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cxnSp>
        <p:nvCxnSpPr>
          <p:cNvPr id="15" name="Straight Arrow Connector 14"/>
          <p:cNvCxnSpPr/>
          <p:nvPr/>
        </p:nvCxnSpPr>
        <p:spPr>
          <a:xfrm flipH="1">
            <a:off x="3048001" y="2121187"/>
            <a:ext cx="2057399" cy="164814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24215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Formatting Values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 </a:t>
            </a:r>
            <a:r>
              <a:rPr lang="en-US" i="1" dirty="0"/>
              <a:t>Design View</a:t>
            </a:r>
            <a:r>
              <a:rPr lang="en-US" dirty="0"/>
              <a:t>, click on the field or area, then go to the </a:t>
            </a:r>
            <a:r>
              <a:rPr lang="en-US" i="1" dirty="0"/>
              <a:t>Format</a:t>
            </a:r>
            <a:r>
              <a:rPr lang="en-US" dirty="0"/>
              <a:t> </a:t>
            </a:r>
            <a:r>
              <a:rPr lang="en-US" dirty="0" smtClean="0"/>
              <a:t>tab. There is the same formatting pane that there was in Excel. 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CS1100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Microsoft Access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4FBFA-1248-4AAF-9253-30F121885773}" type="slidenum">
              <a:rPr lang="en-US" smtClean="0"/>
              <a:t>24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3000" y="3196272"/>
            <a:ext cx="6781800" cy="3207253"/>
          </a:xfrm>
          <a:prstGeom prst="rect">
            <a:avLst/>
          </a:prstGeom>
        </p:spPr>
      </p:pic>
      <p:sp>
        <p:nvSpPr>
          <p:cNvPr id="8" name="Oval 7"/>
          <p:cNvSpPr/>
          <p:nvPr/>
        </p:nvSpPr>
        <p:spPr>
          <a:xfrm>
            <a:off x="3276600" y="3429000"/>
            <a:ext cx="1257300" cy="6858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6705600" y="5638800"/>
            <a:ext cx="1143000" cy="3048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64338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Formatting Values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 </a:t>
            </a:r>
            <a:r>
              <a:rPr lang="en-US" i="1" dirty="0"/>
              <a:t>Design View</a:t>
            </a:r>
            <a:r>
              <a:rPr lang="en-US" dirty="0"/>
              <a:t>, click on the field or area, then go to the </a:t>
            </a:r>
            <a:r>
              <a:rPr lang="en-US" i="1" dirty="0"/>
              <a:t>Format</a:t>
            </a:r>
            <a:r>
              <a:rPr lang="en-US" dirty="0"/>
              <a:t> </a:t>
            </a:r>
            <a:r>
              <a:rPr lang="en-US" dirty="0" smtClean="0"/>
              <a:t>tab. There is the same formatting pane that there was in Excel. 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CS1100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Microsoft Access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4FBFA-1248-4AAF-9253-30F121885773}" type="slidenum">
              <a:rPr lang="en-US" smtClean="0"/>
              <a:t>25</a:t>
            </a:fld>
            <a:endParaRPr lang="en-US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85548" y="3800335"/>
            <a:ext cx="5572903" cy="1000265"/>
          </a:xfrm>
          <a:prstGeom prst="rect">
            <a:avLst/>
          </a:prstGeom>
        </p:spPr>
      </p:pic>
      <p:sp>
        <p:nvSpPr>
          <p:cNvPr id="11" name="Oval 10"/>
          <p:cNvSpPr/>
          <p:nvPr/>
        </p:nvSpPr>
        <p:spPr>
          <a:xfrm>
            <a:off x="6172200" y="4572000"/>
            <a:ext cx="990600" cy="2286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8795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</a:t>
            </a:r>
            <a:r>
              <a:rPr lang="en-US" b="1" dirty="0" err="1" smtClean="0"/>
              <a:t>OrderInvoice</a:t>
            </a:r>
            <a:r>
              <a:rPr lang="en-US" dirty="0" smtClean="0"/>
              <a:t> Report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CS1100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Microsoft Access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4FBFA-1248-4AAF-9253-30F121885773}" type="slidenum">
              <a:rPr lang="en-US" smtClean="0"/>
              <a:t>26</a:t>
            </a:fld>
            <a:endParaRPr lang="en-US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4875" y="1295400"/>
            <a:ext cx="7334250" cy="4810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544238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76200" y="0"/>
            <a:ext cx="9067800" cy="8382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Create a Pivot Table from an Access Table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CS1100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Pivot tables and charts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4FBFA-1248-4AAF-9253-30F121885773}" type="slidenum">
              <a:rPr lang="en-US" smtClean="0"/>
              <a:pPr/>
              <a:t>27</a:t>
            </a:fld>
            <a:endParaRPr lang="en-US"/>
          </a:p>
        </p:txBody>
      </p:sp>
      <p:sp>
        <p:nvSpPr>
          <p:cNvPr id="2" name="TextBox 1"/>
          <p:cNvSpPr txBox="1"/>
          <p:nvPr/>
        </p:nvSpPr>
        <p:spPr>
          <a:xfrm>
            <a:off x="562988" y="914400"/>
            <a:ext cx="52197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From the Data Menu, choose “From Access”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8400" y="1447800"/>
            <a:ext cx="3838575" cy="1657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Oval 2"/>
          <p:cNvSpPr/>
          <p:nvPr/>
        </p:nvSpPr>
        <p:spPr>
          <a:xfrm>
            <a:off x="2057400" y="1676400"/>
            <a:ext cx="2514600" cy="771525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71825" y="3505200"/>
            <a:ext cx="5286375" cy="2600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3" name="TextBox 12"/>
          <p:cNvSpPr txBox="1"/>
          <p:nvPr/>
        </p:nvSpPr>
        <p:spPr>
          <a:xfrm>
            <a:off x="588928" y="4133671"/>
            <a:ext cx="245643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Find your Access file and choose the table or query to use in your pivot table.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93924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Queries can have parameters.</a:t>
            </a:r>
          </a:p>
          <a:p>
            <a:r>
              <a:rPr lang="en-US" smtClean="0"/>
              <a:t>Reports </a:t>
            </a:r>
            <a:r>
              <a:rPr lang="en-US" dirty="0" smtClean="0"/>
              <a:t>allow information technology professionals to provide data in a more readable format to users.</a:t>
            </a:r>
          </a:p>
          <a:p>
            <a:r>
              <a:rPr lang="en-US" dirty="0" smtClean="0"/>
              <a:t>The Access Wizard creates reports based on queries.</a:t>
            </a:r>
          </a:p>
          <a:p>
            <a:r>
              <a:rPr lang="en-US" dirty="0" smtClean="0"/>
              <a:t>The Report Designer allows reports to be designed using simple “drag-and-drop”.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CS1100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Microsoft Access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4FBFA-1248-4AAF-9253-30F121885773}" type="slidenum">
              <a:rPr lang="en-US" smtClean="0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54816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Try for yourself…</a:t>
            </a:r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Access Reports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CS1100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Microsoft Access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4FBFA-1248-4AAF-9253-30F121885773}" type="slidenum">
              <a:rPr lang="en-US" smtClean="0"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74031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</a:t>
            </a:r>
            <a:r>
              <a:rPr lang="en-US" i="1" dirty="0" smtClean="0"/>
              <a:t>Orders</a:t>
            </a:r>
            <a:r>
              <a:rPr lang="en-US" dirty="0" smtClean="0"/>
              <a:t> Database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The database contains data for orders placed by customers.</a:t>
            </a:r>
          </a:p>
          <a:p>
            <a:r>
              <a:rPr lang="en-US" dirty="0" smtClean="0"/>
              <a:t>For each order we collect what was ordered, how much of that item was ordered, and at what price.</a:t>
            </a:r>
          </a:p>
          <a:p>
            <a:r>
              <a:rPr lang="en-US" dirty="0" smtClean="0"/>
              <a:t>For each order we track who placed that order.</a:t>
            </a:r>
          </a:p>
          <a:p>
            <a:r>
              <a:rPr lang="en-US" dirty="0" smtClean="0"/>
              <a:t>For each customer (called a contact) we store where they live.</a:t>
            </a:r>
          </a:p>
          <a:p>
            <a:r>
              <a:rPr lang="en-US" dirty="0" smtClean="0"/>
              <a:t>For each product that we sell we track the product’s description and price.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CS1100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4FBFA-1248-4AAF-9253-30F121885773}" type="slidenum">
              <a:rPr lang="en-US" smtClean="0"/>
              <a:t>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Microsoft Access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</a:t>
            </a:r>
            <a:r>
              <a:rPr lang="en-US" b="1" dirty="0" err="1" smtClean="0"/>
              <a:t>OrderInvoice</a:t>
            </a:r>
            <a:r>
              <a:rPr lang="en-US" dirty="0" smtClean="0"/>
              <a:t> Report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CS1100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Microsoft Access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4FBFA-1248-4AAF-9253-30F121885773}" type="slidenum">
              <a:rPr lang="en-US" smtClean="0"/>
              <a:t>4</a:t>
            </a:fld>
            <a:endParaRPr lang="en-US"/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6775" y="1219200"/>
            <a:ext cx="7410450" cy="5057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066662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Parameterized Query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Allows user to input a specific value for a query.</a:t>
            </a:r>
          </a:p>
          <a:p>
            <a:pPr lvl="1"/>
            <a:r>
              <a:rPr lang="en-US" dirty="0" smtClean="0"/>
              <a:t>E.g. ask user what name, zip code, product, etc. they would like information about.</a:t>
            </a:r>
          </a:p>
          <a:p>
            <a:r>
              <a:rPr lang="en-US" dirty="0" smtClean="0"/>
              <a:t>In the criteria field, set an attribute that does not exist in any joined tables.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CS1100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Microsoft Access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4FBFA-1248-4AAF-9253-30F121885773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9372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Parameterized Query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 the criteria field, set an attribute that does not exist in any joined tables.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CS1100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Microsoft Access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4FBFA-1248-4AAF-9253-30F121885773}" type="slidenum">
              <a:rPr lang="en-US" smtClean="0"/>
              <a:t>6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2895600"/>
            <a:ext cx="4401165" cy="2896004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28922" y="2952545"/>
            <a:ext cx="2705478" cy="1467055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62211" y="5105400"/>
            <a:ext cx="3038899" cy="619211"/>
          </a:xfrm>
          <a:prstGeom prst="rect">
            <a:avLst/>
          </a:prstGeom>
        </p:spPr>
      </p:pic>
      <p:cxnSp>
        <p:nvCxnSpPr>
          <p:cNvPr id="11" name="Straight Arrow Connector 10"/>
          <p:cNvCxnSpPr/>
          <p:nvPr/>
        </p:nvCxnSpPr>
        <p:spPr>
          <a:xfrm flipV="1">
            <a:off x="3962400" y="3505200"/>
            <a:ext cx="1866522" cy="110490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>
            <a:endCxn id="9" idx="0"/>
          </p:cNvCxnSpPr>
          <p:nvPr/>
        </p:nvCxnSpPr>
        <p:spPr>
          <a:xfrm>
            <a:off x="7181661" y="4114800"/>
            <a:ext cx="0" cy="990600"/>
          </a:xfrm>
          <a:prstGeom prst="straightConnector1">
            <a:avLst/>
          </a:prstGeom>
          <a:ln w="38100">
            <a:solidFill>
              <a:schemeClr val="accent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158752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Query for the Report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fields do we need for this report?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CS1100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Microsoft Access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4FBFA-1248-4AAF-9253-30F121885773}" type="slidenum">
              <a:rPr lang="en-US" smtClean="0"/>
              <a:t>7</a:t>
            </a:fld>
            <a:endParaRPr lang="en-US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2438400"/>
            <a:ext cx="8153400" cy="34410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5082010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Report Wizard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CS1100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Microsoft Access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4FBFA-1248-4AAF-9253-30F121885773}" type="slidenum">
              <a:rPr lang="en-US" smtClean="0"/>
              <a:t>8</a:t>
            </a:fld>
            <a:endParaRPr lang="en-US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1624859"/>
            <a:ext cx="6924675" cy="1085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Rounded Rectangle 6"/>
          <p:cNvSpPr/>
          <p:nvPr/>
        </p:nvSpPr>
        <p:spPr>
          <a:xfrm>
            <a:off x="6553200" y="1811443"/>
            <a:ext cx="1133475" cy="304800"/>
          </a:xfrm>
          <a:prstGeom prst="roundRect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0" y="2819400"/>
            <a:ext cx="4752975" cy="3590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Freeform 7"/>
          <p:cNvSpPr/>
          <p:nvPr/>
        </p:nvSpPr>
        <p:spPr>
          <a:xfrm>
            <a:off x="7152830" y="2162086"/>
            <a:ext cx="324798" cy="1102407"/>
          </a:xfrm>
          <a:custGeom>
            <a:avLst/>
            <a:gdLst>
              <a:gd name="connsiteX0" fmla="*/ 299103 w 324798"/>
              <a:gd name="connsiteY0" fmla="*/ 0 h 1102407"/>
              <a:gd name="connsiteX1" fmla="*/ 316194 w 324798"/>
              <a:gd name="connsiteY1" fmla="*/ 452927 h 1102407"/>
              <a:gd name="connsiteX2" fmla="*/ 179462 w 324798"/>
              <a:gd name="connsiteY2" fmla="*/ 940037 h 1102407"/>
              <a:gd name="connsiteX3" fmla="*/ 0 w 324798"/>
              <a:gd name="connsiteY3" fmla="*/ 1102407 h 11024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24798" h="1102407">
                <a:moveTo>
                  <a:pt x="299103" y="0"/>
                </a:moveTo>
                <a:cubicBezTo>
                  <a:pt x="317618" y="148127"/>
                  <a:pt x="336134" y="296254"/>
                  <a:pt x="316194" y="452927"/>
                </a:cubicBezTo>
                <a:cubicBezTo>
                  <a:pt x="296254" y="609600"/>
                  <a:pt x="232161" y="831790"/>
                  <a:pt x="179462" y="940037"/>
                </a:cubicBezTo>
                <a:cubicBezTo>
                  <a:pt x="126763" y="1048284"/>
                  <a:pt x="63381" y="1075345"/>
                  <a:pt x="0" y="1102407"/>
                </a:cubicBezTo>
              </a:path>
            </a:pathLst>
          </a:custGeom>
          <a:ln w="28575">
            <a:solidFill>
              <a:schemeClr val="accent2">
                <a:lumMod val="50000"/>
              </a:schemeClr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ounded Rectangle 10"/>
          <p:cNvSpPr/>
          <p:nvPr/>
        </p:nvSpPr>
        <p:spPr>
          <a:xfrm>
            <a:off x="2438400" y="4089162"/>
            <a:ext cx="2590800" cy="304800"/>
          </a:xfrm>
          <a:prstGeom prst="roundRect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ounded Rectangle 11"/>
          <p:cNvSpPr/>
          <p:nvPr/>
        </p:nvSpPr>
        <p:spPr>
          <a:xfrm>
            <a:off x="4131893" y="4885346"/>
            <a:ext cx="457200" cy="304800"/>
          </a:xfrm>
          <a:prstGeom prst="roundRect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73511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Grouping Data in Reports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CS1100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Microsoft Access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4FBFA-1248-4AAF-9253-30F121885773}" type="slidenum">
              <a:rPr lang="en-US" smtClean="0"/>
              <a:t>9</a:t>
            </a:fld>
            <a:endParaRPr lang="en-US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1676400"/>
            <a:ext cx="5410200" cy="40657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249912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" val="ca6bf3abc8c515d48857a5c5328843bb275e6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1025</TotalTime>
  <Words>833</Words>
  <Application>Microsoft Office PowerPoint</Application>
  <PresentationFormat>On-screen Show (4:3)</PresentationFormat>
  <Paragraphs>175</Paragraphs>
  <Slides>29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0" baseType="lpstr">
      <vt:lpstr>Office Theme</vt:lpstr>
      <vt:lpstr>CS1100: Access Reports</vt:lpstr>
      <vt:lpstr>Reports</vt:lpstr>
      <vt:lpstr>The Orders Database</vt:lpstr>
      <vt:lpstr>The OrderInvoice Report</vt:lpstr>
      <vt:lpstr>Parameterized Query</vt:lpstr>
      <vt:lpstr>Parameterized Query</vt:lpstr>
      <vt:lpstr>The Query for the Report</vt:lpstr>
      <vt:lpstr>Report Wizard</vt:lpstr>
      <vt:lpstr>Grouping Data in Reports</vt:lpstr>
      <vt:lpstr>Grouping Levels</vt:lpstr>
      <vt:lpstr>Sorting and Layout</vt:lpstr>
      <vt:lpstr>Report Design</vt:lpstr>
      <vt:lpstr>Report Design</vt:lpstr>
      <vt:lpstr>Report Design</vt:lpstr>
      <vt:lpstr>Text vs. Controls</vt:lpstr>
      <vt:lpstr>Rearranging the Report</vt:lpstr>
      <vt:lpstr>Adding a Footer</vt:lpstr>
      <vt:lpstr>Adding a Footer</vt:lpstr>
      <vt:lpstr>Aggregating Over Details</vt:lpstr>
      <vt:lpstr>Aggregating Over Details</vt:lpstr>
      <vt:lpstr>Fixing Label Borders</vt:lpstr>
      <vt:lpstr>Changing Colors</vt:lpstr>
      <vt:lpstr>Changing Colors</vt:lpstr>
      <vt:lpstr>Formatting Values</vt:lpstr>
      <vt:lpstr>Formatting Values</vt:lpstr>
      <vt:lpstr>The OrderInvoice Report</vt:lpstr>
      <vt:lpstr>Create a Pivot Table from an Access Table</vt:lpstr>
      <vt:lpstr>Summary</vt:lpstr>
      <vt:lpstr>Try for yourself…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CS1100: Data &amp; Databases</dc:title>
  <dc:creator>Martin Schedlbauer;Matthew Ekstrand-Abueg</dc:creator>
  <cp:lastModifiedBy>Leena Razzaq</cp:lastModifiedBy>
  <cp:revision>99</cp:revision>
  <dcterms:created xsi:type="dcterms:W3CDTF">2010-11-08T22:41:18Z</dcterms:created>
  <dcterms:modified xsi:type="dcterms:W3CDTF">2013-08-08T15:24:54Z</dcterms:modified>
</cp:coreProperties>
</file>