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48"/>
  </p:notesMasterIdLst>
  <p:sldIdLst>
    <p:sldId id="307" r:id="rId4"/>
    <p:sldId id="283" r:id="rId5"/>
    <p:sldId id="331" r:id="rId6"/>
    <p:sldId id="269" r:id="rId7"/>
    <p:sldId id="260" r:id="rId8"/>
    <p:sldId id="332" r:id="rId9"/>
    <p:sldId id="313" r:id="rId10"/>
    <p:sldId id="315" r:id="rId11"/>
    <p:sldId id="314" r:id="rId12"/>
    <p:sldId id="316" r:id="rId13"/>
    <p:sldId id="317" r:id="rId14"/>
    <p:sldId id="318" r:id="rId15"/>
    <p:sldId id="319" r:id="rId16"/>
    <p:sldId id="320" r:id="rId17"/>
    <p:sldId id="303" r:id="rId18"/>
    <p:sldId id="304" r:id="rId19"/>
    <p:sldId id="284" r:id="rId20"/>
    <p:sldId id="285" r:id="rId21"/>
    <p:sldId id="286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290" r:id="rId30"/>
    <p:sldId id="292" r:id="rId31"/>
    <p:sldId id="289" r:id="rId32"/>
    <p:sldId id="293" r:id="rId33"/>
    <p:sldId id="310" r:id="rId34"/>
    <p:sldId id="323" r:id="rId35"/>
    <p:sldId id="324" r:id="rId36"/>
    <p:sldId id="325" r:id="rId37"/>
    <p:sldId id="322" r:id="rId38"/>
    <p:sldId id="326" r:id="rId39"/>
    <p:sldId id="321" r:id="rId40"/>
    <p:sldId id="311" r:id="rId41"/>
    <p:sldId id="327" r:id="rId42"/>
    <p:sldId id="340" r:id="rId43"/>
    <p:sldId id="330" r:id="rId44"/>
    <p:sldId id="328" r:id="rId45"/>
    <p:sldId id="329" r:id="rId46"/>
    <p:sldId id="287" r:id="rId47"/>
  </p:sldIdLst>
  <p:sldSz cx="9144000" cy="6858000" type="screen4x3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48" autoAdjust="0"/>
    <p:restoredTop sz="94660"/>
  </p:normalViewPr>
  <p:slideViewPr>
    <p:cSldViewPr>
      <p:cViewPr>
        <p:scale>
          <a:sx n="95" d="100"/>
          <a:sy n="95" d="100"/>
        </p:scale>
        <p:origin x="-32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694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975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72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38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54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233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170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44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29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551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249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437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452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9988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6053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6166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310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96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3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2585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8256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74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46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17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Complex Queries with Nested queries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CS1100</a:t>
            </a:r>
            <a:r>
              <a:rPr lang="en-US" dirty="0"/>
              <a:t>: Data, Databases, and </a:t>
            </a:r>
            <a:r>
              <a:rPr lang="en-US" dirty="0" smtClean="0"/>
              <a:t>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1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Which orders are for less than $2,000?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38400"/>
            <a:ext cx="3667125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2743200" y="4887712"/>
            <a:ext cx="685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752725"/>
            <a:ext cx="187642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9026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Two: Use the previous query as a subquery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of these orders (orders less than $2,000) are there?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0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many of these orders (orders less than $2,000) are there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This requires that we build a new query with the previous query as a subquery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048000"/>
            <a:ext cx="1810164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810000"/>
            <a:ext cx="21350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022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placed these orders less than $2,000?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0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placed these orders less than $2,000?</a:t>
            </a:r>
          </a:p>
          <a:p>
            <a:pPr lvl="1"/>
            <a:r>
              <a:rPr lang="en-US" sz="2000" dirty="0" smtClean="0"/>
              <a:t>Use </a:t>
            </a:r>
            <a:r>
              <a:rPr lang="en-US" sz="2000" b="1" dirty="0" err="1" smtClean="0"/>
              <a:t>OrdersTotal</a:t>
            </a:r>
            <a:r>
              <a:rPr lang="en-US" sz="2000" dirty="0" smtClean="0"/>
              <a:t> again as a </a:t>
            </a:r>
            <a:r>
              <a:rPr lang="en-US" sz="2000" dirty="0" err="1" smtClean="0"/>
              <a:t>subquery</a:t>
            </a:r>
            <a:endParaRPr lang="en-US" sz="2000" dirty="0" smtClean="0"/>
          </a:p>
          <a:p>
            <a:pPr lvl="1"/>
            <a:r>
              <a:rPr lang="en-US" sz="2000" dirty="0" smtClean="0"/>
              <a:t>Combine with </a:t>
            </a:r>
            <a:r>
              <a:rPr lang="en-US" sz="2000" b="1" dirty="0" smtClean="0"/>
              <a:t>Orders</a:t>
            </a:r>
            <a:r>
              <a:rPr lang="en-US" sz="2000" dirty="0" smtClean="0"/>
              <a:t> and </a:t>
            </a:r>
            <a:r>
              <a:rPr lang="en-US" sz="2000" b="1" dirty="0" smtClean="0"/>
              <a:t>Contacts</a:t>
            </a:r>
            <a:r>
              <a:rPr lang="en-US" sz="2000" dirty="0" smtClean="0"/>
              <a:t> to get customer information</a:t>
            </a:r>
          </a:p>
          <a:p>
            <a:pPr lvl="1"/>
            <a:r>
              <a:rPr lang="en-US" sz="2000" dirty="0" smtClean="0"/>
              <a:t>Use </a:t>
            </a:r>
            <a:r>
              <a:rPr lang="en-US" sz="2000" i="1" dirty="0" smtClean="0"/>
              <a:t>Group By </a:t>
            </a:r>
            <a:r>
              <a:rPr lang="en-US" sz="2000" dirty="0" smtClean="0"/>
              <a:t>to remove duplicates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3352800"/>
            <a:ext cx="4886383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295650"/>
            <a:ext cx="279082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96000" y="4964668"/>
            <a:ext cx="2923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There are 15 contacts in total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61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 Out: Access Caches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Whenever Access executes a query it saves (“caches”) the result.</a:t>
            </a:r>
          </a:p>
          <a:p>
            <a:r>
              <a:rPr lang="en-US" dirty="0" smtClean="0"/>
              <a:t>When that query is used as a </a:t>
            </a:r>
            <a:r>
              <a:rPr lang="en-US" dirty="0" err="1" smtClean="0"/>
              <a:t>subquery</a:t>
            </a:r>
            <a:r>
              <a:rPr lang="en-US" dirty="0" smtClean="0"/>
              <a:t>, Access uses the cached result instead of running it again.</a:t>
            </a:r>
          </a:p>
          <a:p>
            <a:r>
              <a:rPr lang="en-US" dirty="0" smtClean="0"/>
              <a:t>If you then update the </a:t>
            </a:r>
            <a:r>
              <a:rPr lang="en-US" dirty="0" err="1" smtClean="0"/>
              <a:t>subquery</a:t>
            </a:r>
            <a:r>
              <a:rPr lang="en-US" dirty="0" smtClean="0"/>
              <a:t>, Access does not automatically refresh the result for the query that uses the </a:t>
            </a:r>
            <a:r>
              <a:rPr lang="en-US" dirty="0" err="1" smtClean="0"/>
              <a:t>subquery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4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Refreshing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refresh all queries, you need to:</a:t>
            </a:r>
          </a:p>
          <a:p>
            <a:pPr lvl="1"/>
            <a:r>
              <a:rPr lang="en-US" dirty="0" smtClean="0"/>
              <a:t>Close all queries</a:t>
            </a:r>
          </a:p>
          <a:p>
            <a:pPr lvl="2"/>
            <a:r>
              <a:rPr lang="en-US" dirty="0" smtClean="0"/>
              <a:t>Click the right mouse button on the query tab and select “Close”</a:t>
            </a:r>
          </a:p>
          <a:p>
            <a:pPr lvl="1"/>
            <a:r>
              <a:rPr lang="en-US" dirty="0" smtClean="0"/>
              <a:t>Load the query again</a:t>
            </a:r>
          </a:p>
          <a:p>
            <a:pPr lvl="2"/>
            <a:r>
              <a:rPr lang="en-US" dirty="0" smtClean="0"/>
              <a:t>double-click on the query in the navigator</a:t>
            </a:r>
          </a:p>
          <a:p>
            <a:r>
              <a:rPr lang="en-US" dirty="0" smtClean="0"/>
              <a:t>This forces a refresh.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by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many orders are there that have a total value of less than $1000?</a:t>
            </a:r>
          </a:p>
          <a:p>
            <a:pPr lvl="1"/>
            <a:r>
              <a:rPr lang="en-US" dirty="0" smtClean="0"/>
              <a:t>Create a query that finds all orders with a value less than $1000</a:t>
            </a:r>
          </a:p>
          <a:p>
            <a:pPr lvl="1"/>
            <a:r>
              <a:rPr lang="en-US" dirty="0" smtClean="0"/>
              <a:t>Save the query under an appropriate name</a:t>
            </a:r>
          </a:p>
          <a:p>
            <a:pPr lvl="1"/>
            <a:r>
              <a:rPr lang="en-US" dirty="0" smtClean="0"/>
              <a:t>Create another query based on the previous query that COUNTs all of the rows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CAUTION</a:t>
            </a:r>
            <a:r>
              <a:rPr lang="en-US" dirty="0" smtClean="0"/>
              <a:t>: Do not modify or rename queries that are used as </a:t>
            </a:r>
            <a:r>
              <a:rPr lang="en-US" dirty="0" err="1" smtClean="0"/>
              <a:t>subqueries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9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Subquery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Microsoft Access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17132"/>
            <a:ext cx="313372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1000" y="14478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Subquery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: OrdersLessThan1000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7" y="1964768"/>
            <a:ext cx="2047875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553200" y="1500663"/>
            <a:ext cx="21510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use of the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subquery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and the aggregate </a:t>
            </a:r>
            <a:r>
              <a:rPr lang="en-US" b="1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COUNT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function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5842000" y="1689100"/>
            <a:ext cx="762000" cy="393700"/>
          </a:xfrm>
          <a:custGeom>
            <a:avLst/>
            <a:gdLst>
              <a:gd name="connsiteX0" fmla="*/ 762000 w 762000"/>
              <a:gd name="connsiteY0" fmla="*/ 0 h 393700"/>
              <a:gd name="connsiteX1" fmla="*/ 330200 w 762000"/>
              <a:gd name="connsiteY1" fmla="*/ 25400 h 393700"/>
              <a:gd name="connsiteX2" fmla="*/ 165100 w 762000"/>
              <a:gd name="connsiteY2" fmla="*/ 139700 h 393700"/>
              <a:gd name="connsiteX3" fmla="*/ 0 w 762000"/>
              <a:gd name="connsiteY3" fmla="*/ 393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0" h="393700">
                <a:moveTo>
                  <a:pt x="762000" y="0"/>
                </a:moveTo>
                <a:cubicBezTo>
                  <a:pt x="595841" y="1058"/>
                  <a:pt x="429683" y="2117"/>
                  <a:pt x="330200" y="25400"/>
                </a:cubicBezTo>
                <a:cubicBezTo>
                  <a:pt x="230717" y="48683"/>
                  <a:pt x="220133" y="78317"/>
                  <a:pt x="165100" y="139700"/>
                </a:cubicBezTo>
                <a:cubicBezTo>
                  <a:pt x="110067" y="201083"/>
                  <a:pt x="55033" y="297391"/>
                  <a:pt x="0" y="39370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471987" y="3632200"/>
            <a:ext cx="1990725" cy="266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537200" y="2908300"/>
            <a:ext cx="1625600" cy="863600"/>
          </a:xfrm>
          <a:custGeom>
            <a:avLst/>
            <a:gdLst>
              <a:gd name="connsiteX0" fmla="*/ 1625600 w 1625600"/>
              <a:gd name="connsiteY0" fmla="*/ 0 h 863600"/>
              <a:gd name="connsiteX1" fmla="*/ 1498600 w 1625600"/>
              <a:gd name="connsiteY1" fmla="*/ 304800 h 863600"/>
              <a:gd name="connsiteX2" fmla="*/ 1143000 w 1625600"/>
              <a:gd name="connsiteY2" fmla="*/ 723900 h 863600"/>
              <a:gd name="connsiteX3" fmla="*/ 0 w 1625600"/>
              <a:gd name="connsiteY3" fmla="*/ 86360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863600">
                <a:moveTo>
                  <a:pt x="1625600" y="0"/>
                </a:moveTo>
                <a:cubicBezTo>
                  <a:pt x="1602316" y="92075"/>
                  <a:pt x="1579033" y="184150"/>
                  <a:pt x="1498600" y="304800"/>
                </a:cubicBezTo>
                <a:cubicBezTo>
                  <a:pt x="1418167" y="425450"/>
                  <a:pt x="1392767" y="630767"/>
                  <a:pt x="1143000" y="723900"/>
                </a:cubicBezTo>
                <a:cubicBezTo>
                  <a:pt x="893233" y="817033"/>
                  <a:pt x="446616" y="840316"/>
                  <a:pt x="0" y="86360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800600"/>
            <a:ext cx="187187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514725" y="5562600"/>
            <a:ext cx="3894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So there are 21 orders with a total less than $1000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20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AVG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average cost of all orders?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35814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19100" y="2387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Subquery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: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OrderTotals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350" y="3081337"/>
            <a:ext cx="1771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553200" y="2239327"/>
            <a:ext cx="21510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use of the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subquery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and the aggregate </a:t>
            </a:r>
            <a:r>
              <a:rPr lang="en-US" b="1" i="1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AVG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function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5791200" y="2636837"/>
            <a:ext cx="762000" cy="393700"/>
          </a:xfrm>
          <a:custGeom>
            <a:avLst/>
            <a:gdLst>
              <a:gd name="connsiteX0" fmla="*/ 762000 w 762000"/>
              <a:gd name="connsiteY0" fmla="*/ 0 h 393700"/>
              <a:gd name="connsiteX1" fmla="*/ 330200 w 762000"/>
              <a:gd name="connsiteY1" fmla="*/ 25400 h 393700"/>
              <a:gd name="connsiteX2" fmla="*/ 165100 w 762000"/>
              <a:gd name="connsiteY2" fmla="*/ 139700 h 393700"/>
              <a:gd name="connsiteX3" fmla="*/ 0 w 762000"/>
              <a:gd name="connsiteY3" fmla="*/ 39370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0" h="393700">
                <a:moveTo>
                  <a:pt x="762000" y="0"/>
                </a:moveTo>
                <a:cubicBezTo>
                  <a:pt x="595841" y="1058"/>
                  <a:pt x="429683" y="2117"/>
                  <a:pt x="330200" y="25400"/>
                </a:cubicBezTo>
                <a:cubicBezTo>
                  <a:pt x="230717" y="48683"/>
                  <a:pt x="220133" y="78317"/>
                  <a:pt x="165100" y="139700"/>
                </a:cubicBezTo>
                <a:cubicBezTo>
                  <a:pt x="110067" y="201083"/>
                  <a:pt x="55033" y="297391"/>
                  <a:pt x="0" y="39370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740400" y="3716655"/>
            <a:ext cx="1625600" cy="944245"/>
          </a:xfrm>
          <a:custGeom>
            <a:avLst/>
            <a:gdLst>
              <a:gd name="connsiteX0" fmla="*/ 1625600 w 1625600"/>
              <a:gd name="connsiteY0" fmla="*/ 0 h 863600"/>
              <a:gd name="connsiteX1" fmla="*/ 1498600 w 1625600"/>
              <a:gd name="connsiteY1" fmla="*/ 304800 h 863600"/>
              <a:gd name="connsiteX2" fmla="*/ 1143000 w 1625600"/>
              <a:gd name="connsiteY2" fmla="*/ 723900 h 863600"/>
              <a:gd name="connsiteX3" fmla="*/ 0 w 1625600"/>
              <a:gd name="connsiteY3" fmla="*/ 86360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863600">
                <a:moveTo>
                  <a:pt x="1625600" y="0"/>
                </a:moveTo>
                <a:cubicBezTo>
                  <a:pt x="1602316" y="92075"/>
                  <a:pt x="1579033" y="184150"/>
                  <a:pt x="1498600" y="304800"/>
                </a:cubicBezTo>
                <a:cubicBezTo>
                  <a:pt x="1418167" y="425450"/>
                  <a:pt x="1392767" y="630767"/>
                  <a:pt x="1143000" y="723900"/>
                </a:cubicBezTo>
                <a:cubicBezTo>
                  <a:pt x="893233" y="817033"/>
                  <a:pt x="446616" y="840316"/>
                  <a:pt x="0" y="86360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638800"/>
            <a:ext cx="163068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57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</a:t>
            </a:r>
            <a:r>
              <a:rPr lang="en-US" dirty="0"/>
              <a:t>Q</a:t>
            </a:r>
            <a:r>
              <a:rPr lang="en-US" dirty="0" smtClean="0"/>
              <a:t>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complex queries must be based on the results of other queries.</a:t>
            </a:r>
          </a:p>
          <a:p>
            <a:r>
              <a:rPr lang="en-US" dirty="0"/>
              <a:t>T</a:t>
            </a:r>
            <a:r>
              <a:rPr lang="en-US" dirty="0" smtClean="0"/>
              <a:t>he result of a query is a </a:t>
            </a:r>
            <a:r>
              <a:rPr lang="en-US" i="1" dirty="0" smtClean="0"/>
              <a:t>virtual</a:t>
            </a:r>
            <a:r>
              <a:rPr lang="en-US" dirty="0" smtClean="0"/>
              <a:t> table, </a:t>
            </a:r>
            <a:r>
              <a:rPr lang="en-US" i="1" dirty="0" smtClean="0"/>
              <a:t>i.e.</a:t>
            </a:r>
            <a:r>
              <a:rPr lang="en-US" dirty="0" smtClean="0"/>
              <a:t>, something that looks and can be used like a table, but is not actually stored in the database as a table.</a:t>
            </a:r>
          </a:p>
          <a:p>
            <a:r>
              <a:rPr lang="en-US" dirty="0" smtClean="0"/>
              <a:t>A query can be used (as a table is used) in the design of a query.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5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different people bought each product?</a:t>
            </a:r>
          </a:p>
          <a:p>
            <a:r>
              <a:rPr lang="en-US" dirty="0" smtClean="0"/>
              <a:t>Attempted query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667000"/>
            <a:ext cx="4171904" cy="387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022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Counting Unique Occurrences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</a:t>
            </a:r>
            <a:r>
              <a:rPr lang="en-US" i="1" dirty="0" smtClean="0"/>
              <a:t>different</a:t>
            </a:r>
            <a:r>
              <a:rPr lang="en-US" dirty="0" smtClean="0"/>
              <a:t> people bought each product?</a:t>
            </a:r>
          </a:p>
          <a:p>
            <a:r>
              <a:rPr lang="en-US" dirty="0" smtClean="0"/>
              <a:t>Attempted query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896" y="2667000"/>
            <a:ext cx="4171904" cy="38773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86200"/>
            <a:ext cx="4816809" cy="89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38400" y="4934634"/>
            <a:ext cx="1447800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Count of Contact IDs</a:t>
            </a:r>
          </a:p>
        </p:txBody>
      </p:sp>
      <p:cxnSp>
        <p:nvCxnSpPr>
          <p:cNvPr id="8" name="Straight Arrow Connector 7"/>
          <p:cNvCxnSpPr>
            <a:stCxn id="3" idx="0"/>
          </p:cNvCxnSpPr>
          <p:nvPr/>
        </p:nvCxnSpPr>
        <p:spPr>
          <a:xfrm flipV="1">
            <a:off x="3162300" y="4456474"/>
            <a:ext cx="1485900" cy="4781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241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9885"/>
            <a:ext cx="4038600" cy="4506592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036681"/>
            <a:ext cx="4038600" cy="1369490"/>
          </a:xfrm>
        </p:spPr>
      </p:pic>
      <p:sp>
        <p:nvSpPr>
          <p:cNvPr id="3" name="TextBox 2"/>
          <p:cNvSpPr txBox="1"/>
          <p:nvPr/>
        </p:nvSpPr>
        <p:spPr>
          <a:xfrm>
            <a:off x="6400800" y="1438870"/>
            <a:ext cx="2209800" cy="1200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Grouping by Contact IDs shows 2 different contacts ordered Product #8</a:t>
            </a:r>
            <a:endParaRPr lang="en-US" dirty="0"/>
          </a:p>
        </p:txBody>
      </p:sp>
      <p:cxnSp>
        <p:nvCxnSpPr>
          <p:cNvPr id="7" name="Straight Arrow Connector 6"/>
          <p:cNvCxnSpPr>
            <a:stCxn id="3" idx="2"/>
          </p:cNvCxnSpPr>
          <p:nvPr/>
        </p:nvCxnSpPr>
        <p:spPr>
          <a:xfrm>
            <a:off x="7505700" y="2639199"/>
            <a:ext cx="495300" cy="71360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029200" y="3276600"/>
            <a:ext cx="38100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80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remove the Total field and Ungroup.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3124200"/>
            <a:ext cx="4548415" cy="17098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86000"/>
            <a:ext cx="3879908" cy="38100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8153400" y="3429000"/>
            <a:ext cx="914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15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remove the total field.</a:t>
            </a:r>
          </a:p>
          <a:p>
            <a:r>
              <a:rPr lang="en-US" dirty="0" smtClean="0"/>
              <a:t>Someone ordered it twice</a:t>
            </a:r>
          </a:p>
          <a:p>
            <a:pPr lvl="1"/>
            <a:r>
              <a:rPr lang="en-US" b="1" dirty="0" smtClean="0"/>
              <a:t>We have duplicates</a:t>
            </a:r>
            <a:endParaRPr lang="en-US" b="1" dirty="0"/>
          </a:p>
          <a:p>
            <a:r>
              <a:rPr lang="en-US" dirty="0" smtClean="0"/>
              <a:t>Group by removes duplicates but doesn’t count.</a:t>
            </a:r>
          </a:p>
          <a:p>
            <a:r>
              <a:rPr lang="en-US" dirty="0" smtClean="0"/>
              <a:t>Count aggregates but doesn’t remove duplicates.</a:t>
            </a:r>
          </a:p>
          <a:p>
            <a:r>
              <a:rPr lang="en-US" dirty="0" smtClean="0"/>
              <a:t>So what do we do?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5431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subquery</a:t>
            </a:r>
            <a:r>
              <a:rPr lang="en-US" dirty="0" smtClean="0"/>
              <a:t> to perform grouping</a:t>
            </a:r>
          </a:p>
          <a:p>
            <a:r>
              <a:rPr lang="en-US" b="1" dirty="0" err="1" smtClean="0"/>
              <a:t>ProductContactNoDups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133600"/>
            <a:ext cx="3896269" cy="427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48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subquery to perform grouping, then count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46" y="2743200"/>
            <a:ext cx="4143954" cy="29341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449733"/>
            <a:ext cx="4162130" cy="76052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876800" y="3449733"/>
            <a:ext cx="4038600" cy="6650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619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for yourself…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Access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0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contacts placed three or more orders?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4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contacts placed three or more orders?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8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subquery</a:t>
            </a:r>
            <a:r>
              <a:rPr lang="en-US" dirty="0" smtClean="0"/>
              <a:t> is a query statement that’s nested  inside of another query</a:t>
            </a:r>
          </a:p>
          <a:p>
            <a:r>
              <a:rPr lang="en-US" dirty="0"/>
              <a:t>Sometimes </a:t>
            </a:r>
            <a:r>
              <a:rPr lang="en-US" dirty="0" smtClean="0"/>
              <a:t>need to </a:t>
            </a:r>
            <a:r>
              <a:rPr lang="en-US" dirty="0"/>
              <a:t>use the results of a query as a field in another query, or as a criterion for a query field. </a:t>
            </a:r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How many orders have a total under $2,000?</a:t>
            </a:r>
          </a:p>
          <a:p>
            <a:pPr lvl="1"/>
            <a:r>
              <a:rPr lang="en-US" dirty="0" smtClean="0"/>
              <a:t>To find the answer, first need to calculate order totals and filter out those that are $2,000 and over. Then do a count.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745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states had contacts that placed 3 or more orders?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9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and Minimum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maximum amount of any order that was ever placed?</a:t>
            </a:r>
          </a:p>
          <a:p>
            <a:r>
              <a:rPr lang="en-US" dirty="0"/>
              <a:t>What is the </a:t>
            </a:r>
            <a:r>
              <a:rPr lang="en-US" dirty="0" smtClean="0"/>
              <a:t>minimum amount of any order </a:t>
            </a:r>
            <a:r>
              <a:rPr lang="en-US" dirty="0"/>
              <a:t>that was ever placed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Which order was the minimum order?</a:t>
            </a:r>
          </a:p>
          <a:p>
            <a:r>
              <a:rPr lang="en-US" dirty="0"/>
              <a:t>Who placed the </a:t>
            </a:r>
            <a:r>
              <a:rPr lang="en-US" dirty="0" smtClean="0"/>
              <a:t>minimum (smallest) order?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185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is the maximum </a:t>
            </a:r>
            <a:r>
              <a:rPr lang="en-US" sz="2800" dirty="0" smtClean="0"/>
              <a:t>amount of any order </a:t>
            </a:r>
            <a:r>
              <a:rPr lang="en-US" sz="2800" dirty="0"/>
              <a:t>that was ever placed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968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is the </a:t>
            </a:r>
            <a:r>
              <a:rPr lang="en-US" sz="2800" dirty="0" smtClean="0"/>
              <a:t>maximum amount of the any order </a:t>
            </a:r>
            <a:r>
              <a:rPr lang="en-US" sz="2800" dirty="0"/>
              <a:t>that was ever placed</a:t>
            </a:r>
            <a:r>
              <a:rPr lang="en-US" sz="2800" dirty="0" smtClean="0"/>
              <a:t>?</a:t>
            </a:r>
          </a:p>
          <a:p>
            <a:pPr lvl="1"/>
            <a:r>
              <a:rPr lang="en-US" sz="2000" dirty="0" smtClean="0"/>
              <a:t>Use </a:t>
            </a:r>
            <a:r>
              <a:rPr lang="en-US" sz="2000" b="1" dirty="0" err="1" smtClean="0"/>
              <a:t>OrdersTotal</a:t>
            </a:r>
            <a:r>
              <a:rPr lang="en-US" sz="2000" dirty="0" smtClean="0"/>
              <a:t> again as a </a:t>
            </a:r>
            <a:r>
              <a:rPr lang="en-US" sz="2000" dirty="0" err="1" smtClean="0"/>
              <a:t>subquery</a:t>
            </a:r>
            <a:endParaRPr lang="en-US" sz="2000" dirty="0" smtClean="0"/>
          </a:p>
          <a:p>
            <a:pPr lvl="1"/>
            <a:r>
              <a:rPr lang="en-US" sz="2000" dirty="0" smtClean="0"/>
              <a:t>Apply the </a:t>
            </a:r>
            <a:r>
              <a:rPr lang="en-US" sz="2000" i="1" dirty="0" smtClean="0"/>
              <a:t>MAX</a:t>
            </a:r>
            <a:r>
              <a:rPr lang="en-US" sz="2000" dirty="0" smtClean="0"/>
              <a:t> aggregate function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05200"/>
            <a:ext cx="2066925" cy="280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962400"/>
            <a:ext cx="1679066" cy="731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07091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is the </a:t>
            </a:r>
            <a:r>
              <a:rPr lang="en-US" sz="2800" dirty="0" smtClean="0"/>
              <a:t>minimum amount of any order </a:t>
            </a:r>
            <a:r>
              <a:rPr lang="en-US" sz="2800" dirty="0"/>
              <a:t>that was ever placed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438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</a:t>
            </a:r>
            <a:r>
              <a:rPr lang="en-US" sz="2800" dirty="0"/>
              <a:t>is the minimum </a:t>
            </a:r>
            <a:r>
              <a:rPr lang="en-US" sz="2800" dirty="0" smtClean="0"/>
              <a:t>amount of any order </a:t>
            </a:r>
            <a:r>
              <a:rPr lang="en-US" sz="2800" dirty="0"/>
              <a:t>that was ever placed</a:t>
            </a:r>
            <a:r>
              <a:rPr lang="en-US" sz="2800" dirty="0" smtClean="0"/>
              <a:t>?</a:t>
            </a:r>
          </a:p>
          <a:p>
            <a:pPr lvl="1"/>
            <a:r>
              <a:rPr lang="en-US" sz="2000" dirty="0"/>
              <a:t>Use </a:t>
            </a:r>
            <a:r>
              <a:rPr lang="en-US" sz="2000" b="1" dirty="0" err="1"/>
              <a:t>OrdersTotal</a:t>
            </a:r>
            <a:r>
              <a:rPr lang="en-US" sz="2000" dirty="0"/>
              <a:t> again as a </a:t>
            </a:r>
            <a:r>
              <a:rPr lang="en-US" sz="2000" dirty="0" err="1"/>
              <a:t>subquery</a:t>
            </a:r>
            <a:endParaRPr lang="en-US" sz="2000" dirty="0"/>
          </a:p>
          <a:p>
            <a:pPr lvl="1"/>
            <a:r>
              <a:rPr lang="en-US" sz="2000" dirty="0"/>
              <a:t>Apply the </a:t>
            </a:r>
            <a:r>
              <a:rPr lang="en-US" sz="2000" i="1" dirty="0" smtClean="0"/>
              <a:t>MIN</a:t>
            </a:r>
            <a:r>
              <a:rPr lang="en-US" sz="2000" dirty="0" smtClean="0"/>
              <a:t> </a:t>
            </a:r>
            <a:r>
              <a:rPr lang="en-US" sz="2000" dirty="0"/>
              <a:t>aggregate function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489" y="3702035"/>
            <a:ext cx="1591690" cy="71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434179"/>
            <a:ext cx="2552700" cy="28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val 9"/>
          <p:cNvSpPr/>
          <p:nvPr/>
        </p:nvSpPr>
        <p:spPr>
          <a:xfrm>
            <a:off x="1962150" y="5135732"/>
            <a:ext cx="685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968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Which order was the minimum order?</a:t>
            </a:r>
          </a:p>
          <a:p>
            <a:pPr lvl="1"/>
            <a:endParaRPr lang="en-US" sz="2400" dirty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409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Which order was the minimum order?</a:t>
            </a:r>
          </a:p>
          <a:p>
            <a:pPr lvl="1"/>
            <a:r>
              <a:rPr lang="en-US" sz="2000" dirty="0" smtClean="0"/>
              <a:t>Requires the previous query and </a:t>
            </a:r>
            <a:r>
              <a:rPr lang="en-US" sz="2000" b="1" dirty="0" err="1" smtClean="0"/>
              <a:t>OrdersTotal</a:t>
            </a:r>
            <a:r>
              <a:rPr lang="en-US" sz="2000" dirty="0" smtClean="0"/>
              <a:t> as </a:t>
            </a:r>
            <a:r>
              <a:rPr lang="en-US" sz="2000" dirty="0" err="1" smtClean="0"/>
              <a:t>subqueries</a:t>
            </a:r>
            <a:endParaRPr lang="en-US" sz="2000" dirty="0" smtClean="0"/>
          </a:p>
          <a:p>
            <a:pPr lvl="1"/>
            <a:r>
              <a:rPr lang="en-US" sz="2000" dirty="0" smtClean="0"/>
              <a:t>Can use one of two approaches</a:t>
            </a:r>
          </a:p>
          <a:p>
            <a:pPr lvl="1"/>
            <a:endParaRPr lang="en-US" sz="2400" dirty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37</a:t>
            </a:fld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0"/>
            <a:ext cx="3657600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2179214" y="5481657"/>
            <a:ext cx="1173586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1999" y="5987534"/>
            <a:ext cx="283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Approach 1: Use Criteria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81600" y="6000750"/>
            <a:ext cx="3650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Approach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2: Create Relationship</a:t>
            </a:r>
            <a:endParaRPr lang="en-US" u="sng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62300"/>
            <a:ext cx="36004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5210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placed the smallest order?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381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placed the smallest order?</a:t>
            </a:r>
          </a:p>
          <a:p>
            <a:pPr lvl="1"/>
            <a:r>
              <a:rPr lang="en-US" sz="2400" dirty="0" smtClean="0"/>
              <a:t>Use previous query as </a:t>
            </a:r>
            <a:r>
              <a:rPr lang="en-US" sz="2400" dirty="0" err="1" smtClean="0"/>
              <a:t>subquery</a:t>
            </a:r>
            <a:endParaRPr lang="en-US" sz="2400" dirty="0" smtClean="0"/>
          </a:p>
          <a:p>
            <a:pPr lvl="1"/>
            <a:r>
              <a:rPr lang="en-US" sz="2400" dirty="0" smtClean="0"/>
              <a:t>Combine with </a:t>
            </a:r>
            <a:r>
              <a:rPr lang="en-US" sz="2400" b="1" dirty="0" smtClean="0"/>
              <a:t>Orders</a:t>
            </a:r>
            <a:r>
              <a:rPr lang="en-US" sz="2400" dirty="0" smtClean="0"/>
              <a:t> and </a:t>
            </a:r>
            <a:r>
              <a:rPr lang="en-US" sz="2400" b="1" dirty="0" smtClean="0"/>
              <a:t>Contacts</a:t>
            </a:r>
            <a:r>
              <a:rPr lang="en-US" sz="2400" dirty="0" smtClean="0"/>
              <a:t>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76831"/>
            <a:ext cx="5248275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009" y="4117804"/>
            <a:ext cx="30003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0191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Database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all of the tables in the database: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2438400"/>
            <a:ext cx="6781800" cy="3783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30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this: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orders contained a line item for the least expensive product (based on </a:t>
            </a:r>
            <a:r>
              <a:rPr lang="en-US" dirty="0" err="1" smtClean="0"/>
              <a:t>CurrentUnitPrice</a:t>
            </a:r>
            <a:r>
              <a:rPr lang="en-US" dirty="0" smtClean="0"/>
              <a:t>)?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Who ordered </a:t>
            </a:r>
            <a:r>
              <a:rPr lang="en-US" smtClean="0"/>
              <a:t>the least expensive </a:t>
            </a:r>
            <a:r>
              <a:rPr lang="en-US" dirty="0" smtClean="0"/>
              <a:t>product?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Parameterized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allow user input for a query value: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pecify a variable that has a name different from any of the field names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581400"/>
            <a:ext cx="16573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762375"/>
            <a:ext cx="22383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3427042" y="4343400"/>
            <a:ext cx="1162050" cy="57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9233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Hiding </a:t>
            </a:r>
            <a:r>
              <a:rPr lang="en-US" dirty="0" err="1" smtClean="0"/>
              <a:t>Subqueries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Queries (and tables) can be “hidden”:</a:t>
            </a:r>
          </a:p>
          <a:p>
            <a:pPr lvl="1"/>
            <a:r>
              <a:rPr lang="en-US" dirty="0" smtClean="0"/>
              <a:t>Right-click on query in navigation panel</a:t>
            </a:r>
          </a:p>
          <a:p>
            <a:pPr lvl="1"/>
            <a:r>
              <a:rPr lang="en-US" dirty="0" smtClean="0"/>
              <a:t>Select “Hide in this Group”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0"/>
            <a:ext cx="312420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98409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Unhiding</a:t>
            </a:r>
            <a:r>
              <a:rPr lang="en-US" dirty="0" smtClean="0"/>
              <a:t>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anywhere in the Query Explorer</a:t>
            </a:r>
          </a:p>
          <a:p>
            <a:r>
              <a:rPr lang="en-US" dirty="0" smtClean="0"/>
              <a:t>Select “Navigation Options…”</a:t>
            </a:r>
          </a:p>
          <a:p>
            <a:r>
              <a:rPr lang="en-US" dirty="0" smtClean="0"/>
              <a:t>Check “Show Hidden Objects”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Now all hidden queries are visible and can be unhidden.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CS1100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Advanced Queries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3109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By removes duplicate rows where the Group By values are the same</a:t>
            </a:r>
          </a:p>
          <a:p>
            <a:r>
              <a:rPr lang="en-US" dirty="0" smtClean="0"/>
              <a:t>Aggregate functions apply to groups or entire tables depending how they are used</a:t>
            </a:r>
          </a:p>
          <a:p>
            <a:r>
              <a:rPr lang="en-US" dirty="0" err="1" smtClean="0"/>
              <a:t>Subqueries</a:t>
            </a:r>
            <a:r>
              <a:rPr lang="en-US" dirty="0" smtClean="0"/>
              <a:t> are necessary to build complex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8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533400" y="4724400"/>
            <a:ext cx="6629400" cy="838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438400" y="3459968"/>
            <a:ext cx="1981200" cy="2738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38400" y="2686733"/>
            <a:ext cx="1752600" cy="773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Data Come From?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428453"/>
              </p:ext>
            </p:extLst>
          </p:nvPr>
        </p:nvGraphicFramePr>
        <p:xfrm>
          <a:off x="609600" y="1676400"/>
          <a:ext cx="8153400" cy="4297680"/>
        </p:xfrm>
        <a:graphic>
          <a:graphicData uri="http://schemas.openxmlformats.org/drawingml/2006/table">
            <a:tbl>
              <a:tblPr/>
              <a:tblGrid>
                <a:gridCol w="1865318"/>
                <a:gridCol w="2694893"/>
                <a:gridCol w="942476"/>
                <a:gridCol w="1079920"/>
                <a:gridCol w="1570793"/>
              </a:tblGrid>
              <a:tr h="316245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latin typeface="Aharoni"/>
                        </a:rPr>
                        <a:t>Order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O0001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Customer Contact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Contact ID: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C0004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Name: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Colon, Nicholas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Address: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9020 N.W. 75 Street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Coral Springs, FL 33065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Date: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4/15/1999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Quantity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UnitPrice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ExtendedPrice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DVD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HD Floppy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9.99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39.96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Norton Anti-Virus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Total: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   178.91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19600" y="1600200"/>
            <a:ext cx="19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Orders.OrderID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276600" y="1784866"/>
            <a:ext cx="11430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43810" y="2313945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Contacts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3299791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ZipCodes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419601" y="3459969"/>
            <a:ext cx="496957" cy="92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48100" y="3886200"/>
            <a:ext cx="227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Orders.OrderDate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429000" y="4070866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38200" y="5574268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LineItems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46570" y="3410634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ExtendedPrice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=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Quantity *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UnitPrice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719085" y="4056965"/>
            <a:ext cx="129515" cy="362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916558" y="6096000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Total Order Amount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3" name="Straight Arrow Connector 12"/>
          <p:cNvCxnSpPr>
            <a:stCxn id="24" idx="3"/>
          </p:cNvCxnSpPr>
          <p:nvPr/>
        </p:nvCxnSpPr>
        <p:spPr>
          <a:xfrm flipV="1">
            <a:off x="7524964" y="6019800"/>
            <a:ext cx="552236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orders were placed that had a total of less than $2000?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70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One: Find a total for each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total for each order?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04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total for each order?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67379"/>
            <a:ext cx="3705225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895600"/>
            <a:ext cx="1876425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204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the order totals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orders are for less than $2,000?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380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4483913f4c8fb0b8d97bfa95fc6bb9625d0c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6442</TotalTime>
  <Words>1232</Words>
  <Application>Microsoft Office PowerPoint</Application>
  <PresentationFormat>On-screen Show (4:3)</PresentationFormat>
  <Paragraphs>298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Office Theme</vt:lpstr>
      <vt:lpstr>1_Office Theme</vt:lpstr>
      <vt:lpstr>2_Office Theme</vt:lpstr>
      <vt:lpstr>Creating Complex Queries with Nested queries</vt:lpstr>
      <vt:lpstr>Nested Queries</vt:lpstr>
      <vt:lpstr>Subqueries</vt:lpstr>
      <vt:lpstr>The Database Layout</vt:lpstr>
      <vt:lpstr>Where Does The Data Come From?</vt:lpstr>
      <vt:lpstr>Example:</vt:lpstr>
      <vt:lpstr>Step One: Find a total for each order</vt:lpstr>
      <vt:lpstr>What is the total for each order?</vt:lpstr>
      <vt:lpstr>Filter the order totals</vt:lpstr>
      <vt:lpstr>Which orders are for less than $2,000?</vt:lpstr>
      <vt:lpstr>Step Two: Use the previous query as a subquery</vt:lpstr>
      <vt:lpstr>How many of these orders (orders less than $2,000) are there?</vt:lpstr>
      <vt:lpstr>Query</vt:lpstr>
      <vt:lpstr>Query</vt:lpstr>
      <vt:lpstr>Watch Out: Access Caches Queries</vt:lpstr>
      <vt:lpstr>Refreshing Queries</vt:lpstr>
      <vt:lpstr>Step by Step</vt:lpstr>
      <vt:lpstr>Example: Subquery</vt:lpstr>
      <vt:lpstr>Example: AVG</vt:lpstr>
      <vt:lpstr>Example</vt:lpstr>
      <vt:lpstr>Example: Counting Unique Occurrences</vt:lpstr>
      <vt:lpstr>But</vt:lpstr>
      <vt:lpstr>Why?</vt:lpstr>
      <vt:lpstr>Why?</vt:lpstr>
      <vt:lpstr>Solution</vt:lpstr>
      <vt:lpstr>Solution</vt:lpstr>
      <vt:lpstr>Try for yourself…</vt:lpstr>
      <vt:lpstr>Question 1</vt:lpstr>
      <vt:lpstr>Question 2</vt:lpstr>
      <vt:lpstr>Question 3</vt:lpstr>
      <vt:lpstr>Maximum and Minimum</vt:lpstr>
      <vt:lpstr>Query</vt:lpstr>
      <vt:lpstr>Query</vt:lpstr>
      <vt:lpstr>Query</vt:lpstr>
      <vt:lpstr>Query</vt:lpstr>
      <vt:lpstr>Query</vt:lpstr>
      <vt:lpstr>Query</vt:lpstr>
      <vt:lpstr>Query</vt:lpstr>
      <vt:lpstr>Query</vt:lpstr>
      <vt:lpstr>Try this:</vt:lpstr>
      <vt:lpstr>Parameterized Query</vt:lpstr>
      <vt:lpstr>Hiding Subqueries</vt:lpstr>
      <vt:lpstr>Unhiding Queries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CS1100: Data &amp; Databases</dc:title>
  <dc:creator>Martin Schedlbauer</dc:creator>
  <cp:lastModifiedBy>Leena Razzaq</cp:lastModifiedBy>
  <cp:revision>69</cp:revision>
  <dcterms:created xsi:type="dcterms:W3CDTF">2012-03-13T08:42:52Z</dcterms:created>
  <dcterms:modified xsi:type="dcterms:W3CDTF">2013-07-31T16:49:24Z</dcterms:modified>
</cp:coreProperties>
</file>