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2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2" name="Google Shape;22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4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Table Lookup | Lesson 3 - Advanced Lookup</a:t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451524" cy="19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ctrTitle"/>
          </p:nvPr>
        </p:nvSpPr>
        <p:spPr>
          <a:xfrm>
            <a:off x="457200" y="8278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Advance Table Lookup</a:t>
            </a:r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5 – Table Lookup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3 - Advanced Lookup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Common Errors</a:t>
            </a:r>
            <a:endParaRPr/>
          </a:p>
        </p:txBody>
      </p:sp>
      <p:sp>
        <p:nvSpPr>
          <p:cNvPr id="130" name="Google Shape;130;p1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VLOOKUP </a:t>
            </a: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returns a </a:t>
            </a:r>
            <a:r>
              <a:rPr b="1" i="1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#N/A</a:t>
            </a: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error: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1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#N/A</a:t>
            </a: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means that lookup can't find what you are looking for. This could be because</a:t>
            </a:r>
            <a:endParaRPr/>
          </a:p>
          <a:p>
            <a:pPr indent="-76200" lvl="0" marL="45720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your lookup value is incorrect (in your case it was a negative number)</a:t>
            </a:r>
            <a:endParaRPr/>
          </a:p>
          <a:p>
            <a:pPr indent="-76200" lvl="0" marL="45720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your lookup value is not in the table because you set up the table incorrectly</a:t>
            </a:r>
            <a:endParaRPr/>
          </a:p>
          <a:p>
            <a:pPr indent="-76200" lvl="0" marL="45720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you mispelled the key values when you entered them into the lookup table</a:t>
            </a:r>
            <a:endParaRPr/>
          </a:p>
          <a:p>
            <a:pPr indent="-76200" lvl="0" marL="45720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you have an extra space after the value in the table</a:t>
            </a:r>
            <a:endParaRPr/>
          </a:p>
          <a:p>
            <a:pPr indent="-76200" lvl="0" marL="457200" marR="0" rtl="0" algn="l">
              <a:lnSpc>
                <a:spcPct val="124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5) your named range does not include all of the columns in the lookup table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8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need to only lookup based on the first column of the lookup table, then VLOOKUP will work.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need the ability to look up based on a key that's not in the first column, then INDEX-MATCH is required.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en" sz="3000" u="none" cap="none" strike="noStrike">
                <a:solidFill>
                  <a:srgbClr val="99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Questions?</a:t>
            </a:r>
            <a:endParaRPr/>
          </a:p>
        </p:txBody>
      </p:sp>
      <p:sp>
        <p:nvSpPr>
          <p:cNvPr id="144" name="Google Shape;144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Learning Objectives</a:t>
            </a:r>
            <a:endParaRPr/>
          </a:p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Upon completion of this lesson, you will be able to: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the limitations of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in combination with 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to perform more versatile table lookups</a:t>
            </a:r>
            <a:endParaRPr/>
          </a:p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Limitations of VLOOKUP</a:t>
            </a:r>
            <a:endParaRPr/>
          </a:p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While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VLOOKUP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(and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HLOOKUP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is the most commonly used search function in Excel, it has its limitations: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data must be sorted for approximate (interval) lookups to work as it performs a binary search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lookup value can only be in the first column of the lookup table</a:t>
            </a:r>
            <a:endParaRPr/>
          </a:p>
          <a:p>
            <a:pPr indent="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more powerful search function is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used in conjunction with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Simple Example of VLOOKUP</a:t>
            </a:r>
            <a:endParaRPr/>
          </a:p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250" y="1352850"/>
            <a:ext cx="4286250" cy="185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08525" y="3887075"/>
            <a:ext cx="6696075" cy="21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1"/>
          <p:cNvSpPr txBox="1"/>
          <p:nvPr/>
        </p:nvSpPr>
        <p:spPr>
          <a:xfrm>
            <a:off x="4375575" y="2389750"/>
            <a:ext cx="4583099" cy="622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=IFERROR(VLOOKUP(B2,</a:t>
            </a:r>
            <a:r>
              <a:rPr b="1" i="1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ClimateData</a:t>
            </a: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,4,FALSE),"")</a:t>
            </a:r>
            <a:endParaRPr/>
          </a:p>
        </p:txBody>
      </p:sp>
      <p:sp>
        <p:nvSpPr>
          <p:cNvPr id="69" name="Google Shape;69;p11"/>
          <p:cNvSpPr txBox="1"/>
          <p:nvPr/>
        </p:nvSpPr>
        <p:spPr>
          <a:xfrm>
            <a:off x="1708525" y="3431350"/>
            <a:ext cx="4583099" cy="622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Named Range: </a:t>
            </a:r>
            <a:r>
              <a:rPr b="1" i="1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ClimateData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Some Thoughts...</a:t>
            </a:r>
            <a:endParaRPr/>
          </a:p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search key must be in the first column of the lookup table.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adjust this so that you can search by Zip Code?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VLOOKUP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too limited for a search like this where you might want to search by City or Zip Code.</a:t>
            </a:r>
            <a:endParaRPr/>
          </a:p>
        </p:txBody>
      </p:sp>
      <p:sp>
        <p:nvSpPr>
          <p:cNvPr id="76" name="Google Shape;76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MATCH Function</a:t>
            </a:r>
            <a:endParaRPr/>
          </a:p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finds the row in which a lookup value is found in an array of cells.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0 as the third parameter if the lookup values are not ordered.</a:t>
            </a:r>
            <a:endParaRPr/>
          </a:p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00200" y="2245275"/>
            <a:ext cx="7869599" cy="20774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=MATCH(lookup_value, lookup_array, match_type)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lookup_value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the value to match in lookup_array.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lookup_array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a range of cells with data.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match_type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specifies how Excel matches the lookup_value with values in the lookup_array. For exact matches, always use 0 for this argument.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INDEX Function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returns the value in the specified cell from a range of cells.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500200" y="2245275"/>
            <a:ext cx="7869599" cy="20774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=INDEX(reference, row_num, [column_num])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reference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a range of cells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row_num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the row in reference from which to return data.</a:t>
            </a:r>
            <a:endParaRPr/>
          </a:p>
          <a:p>
            <a:pPr indent="-342900" lvl="0" marL="457200" marR="0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column_num </a:t>
            </a:r>
            <a:r>
              <a:rPr b="0" i="0" lang="en" sz="18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— optionally the column in reference from which to return data.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Examples of MATCH and INDEX</a:t>
            </a:r>
            <a:endParaRPr/>
          </a:p>
        </p:txBody>
      </p:sp>
      <p:sp>
        <p:nvSpPr>
          <p:cNvPr id="98" name="Google Shape;98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2475" y="1386175"/>
            <a:ext cx="3137649" cy="455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5"/>
          <p:cNvSpPr txBox="1"/>
          <p:nvPr/>
        </p:nvSpPr>
        <p:spPr>
          <a:xfrm>
            <a:off x="3305400" y="4670275"/>
            <a:ext cx="3563699" cy="3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=MATCH(A7,A1:A5)</a:t>
            </a:r>
            <a:endParaRPr/>
          </a:p>
        </p:txBody>
      </p:sp>
      <p:sp>
        <p:nvSpPr>
          <p:cNvPr id="101" name="Google Shape;101;p15"/>
          <p:cNvSpPr txBox="1"/>
          <p:nvPr/>
        </p:nvSpPr>
        <p:spPr>
          <a:xfrm>
            <a:off x="3305400" y="5059375"/>
            <a:ext cx="3563699" cy="3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=INDEX(A1:A5,B7)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3305400" y="5497475"/>
            <a:ext cx="3563699" cy="3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=INDEX(A1:B5,B7,1)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Example Revisited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Here's a solution to the problem we originally posed: how do you look up cities by zip codes if zip code is not the first column as required by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</p:txBody>
      </p:sp>
      <p:sp>
        <p:nvSpPr>
          <p:cNvPr id="109" name="Google Shape;109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325" y="2897825"/>
            <a:ext cx="5210175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 txBox="1"/>
          <p:nvPr/>
        </p:nvSpPr>
        <p:spPr>
          <a:xfrm>
            <a:off x="5328350" y="3447625"/>
            <a:ext cx="3563699" cy="3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=MATCH(B8,Cities!B2:B6,0)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4402600" y="3711175"/>
            <a:ext cx="38670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=INDEX(Cities!A$2:E$6,$C$10,5)</a:t>
            </a:r>
            <a:endParaRPr/>
          </a:p>
        </p:txBody>
      </p:sp>
      <p:pic>
        <p:nvPicPr>
          <p:cNvPr id="113" name="Google Shape;11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0475" y="4542850"/>
            <a:ext cx="4893824" cy="1511124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6"/>
          <p:cNvSpPr/>
          <p:nvPr/>
        </p:nvSpPr>
        <p:spPr>
          <a:xfrm>
            <a:off x="4933973" y="2644762"/>
            <a:ext cx="3737075" cy="1799150"/>
          </a:xfrm>
          <a:custGeom>
            <a:rect b="b" l="l" r="r" t="t"/>
            <a:pathLst>
              <a:path extrusionOk="0" h="120000" w="120000">
                <a:moveTo>
                  <a:pt x="78806" y="91898"/>
                </a:moveTo>
                <a:cubicBezTo>
                  <a:pt x="79343" y="101934"/>
                  <a:pt x="82912" y="112226"/>
                  <a:pt x="87319" y="116498"/>
                </a:cubicBezTo>
                <a:cubicBezTo>
                  <a:pt x="92026" y="121060"/>
                  <a:pt x="97704" y="120063"/>
                  <a:pt x="102864" y="118804"/>
                </a:cubicBezTo>
                <a:cubicBezTo>
                  <a:pt x="109457" y="117192"/>
                  <a:pt x="114374" y="103102"/>
                  <a:pt x="117667" y="91129"/>
                </a:cubicBezTo>
                <a:cubicBezTo>
                  <a:pt x="124464" y="66414"/>
                  <a:pt x="115070" y="25518"/>
                  <a:pt x="103234" y="11176"/>
                </a:cubicBezTo>
                <a:cubicBezTo>
                  <a:pt x="92852" y="-1400"/>
                  <a:pt x="78912" y="-2421"/>
                  <a:pt x="67333" y="4258"/>
                </a:cubicBezTo>
                <a:cubicBezTo>
                  <a:pt x="56505" y="10504"/>
                  <a:pt x="46646" y="24301"/>
                  <a:pt x="35503" y="27321"/>
                </a:cubicBezTo>
                <a:cubicBezTo>
                  <a:pt x="27627" y="29453"/>
                  <a:pt x="19697" y="30652"/>
                  <a:pt x="11816" y="32702"/>
                </a:cubicBezTo>
                <a:cubicBezTo>
                  <a:pt x="8015" y="33689"/>
                  <a:pt x="2613" y="31945"/>
                  <a:pt x="713" y="38853"/>
                </a:cubicBezTo>
                <a:cubicBezTo>
                  <a:pt x="-1400" y="46536"/>
                  <a:pt x="1978" y="58545"/>
                  <a:pt x="5525" y="63453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6"/>
          <p:cNvSpPr/>
          <p:nvPr/>
        </p:nvSpPr>
        <p:spPr>
          <a:xfrm>
            <a:off x="5486400" y="4011075"/>
            <a:ext cx="1475325" cy="204075"/>
          </a:xfrm>
          <a:custGeom>
            <a:rect b="b" l="l" r="r" t="t"/>
            <a:pathLst>
              <a:path extrusionOk="0" h="120000" w="120000">
                <a:moveTo>
                  <a:pt x="0" y="20330"/>
                </a:moveTo>
                <a:cubicBezTo>
                  <a:pt x="0" y="90393"/>
                  <a:pt x="17865" y="114119"/>
                  <a:pt x="27187" y="94876"/>
                </a:cubicBezTo>
                <a:cubicBezTo>
                  <a:pt x="35170" y="78382"/>
                  <a:pt x="44140" y="-3601"/>
                  <a:pt x="50624" y="33884"/>
                </a:cubicBezTo>
                <a:cubicBezTo>
                  <a:pt x="53896" y="52804"/>
                  <a:pt x="53282" y="93789"/>
                  <a:pt x="56251" y="115207"/>
                </a:cubicBezTo>
                <a:cubicBezTo>
                  <a:pt x="56914" y="119985"/>
                  <a:pt x="56251" y="108430"/>
                  <a:pt x="56251" y="101653"/>
                </a:cubicBezTo>
                <a:cubicBezTo>
                  <a:pt x="56251" y="60183"/>
                  <a:pt x="65623" y="32517"/>
                  <a:pt x="71250" y="40661"/>
                </a:cubicBezTo>
                <a:cubicBezTo>
                  <a:pt x="75416" y="46674"/>
                  <a:pt x="77439" y="87423"/>
                  <a:pt x="81563" y="94876"/>
                </a:cubicBezTo>
                <a:cubicBezTo>
                  <a:pt x="94697" y="118603"/>
                  <a:pt x="120000" y="97861"/>
                  <a:pt x="12000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6"/>
          <p:cNvSpPr/>
          <p:nvPr/>
        </p:nvSpPr>
        <p:spPr>
          <a:xfrm>
            <a:off x="3849700" y="4253125"/>
            <a:ext cx="2305200" cy="437975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102877" y="90114"/>
                  <a:pt x="71570" y="20110"/>
                  <a:pt x="47399" y="12630"/>
                </a:cubicBezTo>
                <a:cubicBezTo>
                  <a:pt x="30227" y="7308"/>
                  <a:pt x="3373" y="31220"/>
                  <a:pt x="0" y="12000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6"/>
          <p:cNvSpPr/>
          <p:nvPr/>
        </p:nvSpPr>
        <p:spPr>
          <a:xfrm>
            <a:off x="3826650" y="4495150"/>
            <a:ext cx="23050" cy="161375"/>
          </a:xfrm>
          <a:custGeom>
            <a:rect b="b" l="l" r="r" t="t"/>
            <a:pathLst>
              <a:path extrusionOk="0" h="120000" w="120000">
                <a:moveTo>
                  <a:pt x="119999" y="120000"/>
                </a:moveTo>
                <a:cubicBezTo>
                  <a:pt x="42169" y="81146"/>
                  <a:pt x="0" y="40396"/>
                  <a:pt x="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6"/>
          <p:cNvSpPr/>
          <p:nvPr/>
        </p:nvSpPr>
        <p:spPr>
          <a:xfrm>
            <a:off x="3872750" y="4598900"/>
            <a:ext cx="161375" cy="69150"/>
          </a:xfrm>
          <a:custGeom>
            <a:rect b="b" l="l" r="r" t="t"/>
            <a:pathLst>
              <a:path extrusionOk="0" h="120000" w="120000">
                <a:moveTo>
                  <a:pt x="0" y="119999"/>
                </a:moveTo>
                <a:cubicBezTo>
                  <a:pt x="41270" y="87852"/>
                  <a:pt x="81072" y="45379"/>
                  <a:pt x="12000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5573027" y="3999550"/>
            <a:ext cx="2345375" cy="772225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115833" y="37951"/>
                  <a:pt x="107476" y="76291"/>
                  <a:pt x="95820" y="94926"/>
                </a:cubicBezTo>
                <a:cubicBezTo>
                  <a:pt x="84967" y="112276"/>
                  <a:pt x="71410" y="112494"/>
                  <a:pt x="59258" y="107463"/>
                </a:cubicBezTo>
                <a:cubicBezTo>
                  <a:pt x="44409" y="101313"/>
                  <a:pt x="29391" y="93687"/>
                  <a:pt x="14438" y="96717"/>
                </a:cubicBezTo>
                <a:cubicBezTo>
                  <a:pt x="10119" y="97592"/>
                  <a:pt x="5663" y="95319"/>
                  <a:pt x="1464" y="98508"/>
                </a:cubicBezTo>
                <a:cubicBezTo>
                  <a:pt x="-854" y="100268"/>
                  <a:pt x="285" y="112735"/>
                  <a:pt x="285" y="12000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6"/>
          <p:cNvSpPr/>
          <p:nvPr/>
        </p:nvSpPr>
        <p:spPr>
          <a:xfrm>
            <a:off x="5463350" y="4656525"/>
            <a:ext cx="126775" cy="92200"/>
          </a:xfrm>
          <a:custGeom>
            <a:rect b="b" l="l" r="r" t="t"/>
            <a:pathLst>
              <a:path extrusionOk="0" h="120000" w="120000">
                <a:moveTo>
                  <a:pt x="120000" y="119999"/>
                </a:moveTo>
                <a:cubicBezTo>
                  <a:pt x="75748" y="89577"/>
                  <a:pt x="0" y="68004"/>
                  <a:pt x="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6"/>
          <p:cNvSpPr/>
          <p:nvPr/>
        </p:nvSpPr>
        <p:spPr>
          <a:xfrm>
            <a:off x="5590125" y="4668050"/>
            <a:ext cx="103750" cy="80675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35826" y="73926"/>
                  <a:pt x="74660" y="29116"/>
                  <a:pt x="12000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6"/>
          <p:cNvSpPr/>
          <p:nvPr/>
        </p:nvSpPr>
        <p:spPr>
          <a:xfrm>
            <a:off x="4852475" y="3526975"/>
            <a:ext cx="265100" cy="69150"/>
          </a:xfrm>
          <a:custGeom>
            <a:rect b="b" l="l" r="r" t="t"/>
            <a:pathLst>
              <a:path extrusionOk="0" h="120000" w="120000">
                <a:moveTo>
                  <a:pt x="120000" y="119999"/>
                </a:moveTo>
                <a:cubicBezTo>
                  <a:pt x="82214" y="55618"/>
                  <a:pt x="41327" y="0"/>
                  <a:pt x="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>
            <a:off x="5025350" y="3388650"/>
            <a:ext cx="69175" cy="184425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cubicBezTo>
                  <a:pt x="56769" y="84457"/>
                  <a:pt x="0" y="42716"/>
                  <a:pt x="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"/>
          <p:cNvSpPr/>
          <p:nvPr/>
        </p:nvSpPr>
        <p:spPr>
          <a:xfrm>
            <a:off x="4172425" y="2317279"/>
            <a:ext cx="2397425" cy="1209700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cubicBezTo>
                  <a:pt x="120000" y="45985"/>
                  <a:pt x="62500" y="-7092"/>
                  <a:pt x="25384" y="1088"/>
                </a:cubicBezTo>
                <a:cubicBezTo>
                  <a:pt x="19483" y="2388"/>
                  <a:pt x="13031" y="6914"/>
                  <a:pt x="9231" y="15953"/>
                </a:cubicBezTo>
                <a:cubicBezTo>
                  <a:pt x="4154" y="28023"/>
                  <a:pt x="5606" y="48289"/>
                  <a:pt x="0" y="59402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