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5" r:id="rId4"/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9990235-61B6-483C-A278-B572E490792A}">
  <a:tblStyle styleId="{E9990235-61B6-483C-A278-B572E490792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7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199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7:notes"/>
          <p:cNvSpPr txBox="1"/>
          <p:nvPr>
            <p:ph idx="1" type="body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:notes"/>
          <p:cNvSpPr txBox="1"/>
          <p:nvPr>
            <p:ph idx="12" type="sldNum"/>
          </p:nvPr>
        </p:nvSpPr>
        <p:spPr>
          <a:xfrm>
            <a:off x="3970937" y="8829967"/>
            <a:ext cx="3037799" cy="464699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3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3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3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5" name="Google Shape;95;p14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4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1" name="Google Shape;111;p1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3" name="Google Shape;113;p17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7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7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9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9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19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7" name="Google Shape;27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9" name="Google Shape;39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45" name="Google Shape;45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51" name="Google Shape;51;p7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7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Conditional Logic | Miscellaneous Functions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088642" cy="14844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NEU CCIS Logo.JPG" id="64" name="Google Shape;64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456720" y="6607957"/>
            <a:ext cx="1524000" cy="20922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Handling Errors during Table Lookup</a:t>
            </a:r>
            <a:endParaRPr/>
          </a:p>
        </p:txBody>
      </p:sp>
      <p:sp>
        <p:nvSpPr>
          <p:cNvPr id="133" name="Google Shape;133;p20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2 –Handling Table Lookup Errors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Lookup Errors</a:t>
            </a:r>
            <a:endParaRPr/>
          </a:p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happens when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cannot find the value?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error </a:t>
            </a: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#N/A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IFERROR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detect errors from the lookup function and provide an alternative to be stored in the cell.</a:t>
            </a:r>
            <a:endParaRPr/>
          </a:p>
        </p:txBody>
      </p:sp>
      <p:sp>
        <p:nvSpPr>
          <p:cNvPr id="140" name="Google Shape;140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264686" y="26070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Error values and their meanings</a:t>
            </a:r>
            <a:endParaRPr/>
          </a:p>
        </p:txBody>
      </p:sp>
      <p:graphicFrame>
        <p:nvGraphicFramePr>
          <p:cNvPr id="147" name="Google Shape;147;p22"/>
          <p:cNvGraphicFramePr/>
          <p:nvPr/>
        </p:nvGraphicFramePr>
        <p:xfrm>
          <a:off x="807451" y="15331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{E9990235-61B6-483C-A278-B572E490792A}</a:tableStyleId>
              </a:tblPr>
              <a:tblGrid>
                <a:gridCol w="3616900"/>
                <a:gridCol w="3616900"/>
              </a:tblGrid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/>
                        <a:buNone/>
                      </a:pPr>
                      <a:r>
                        <a:rPr b="1" lang="en" sz="2400" u="none" cap="none" strike="noStrike">
                          <a:solidFill>
                            <a:srgbClr val="FF0000"/>
                          </a:solidFill>
                        </a:rPr>
                        <a:t>Error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/>
                        <a:buNone/>
                      </a:pPr>
                      <a:r>
                        <a:rPr b="1" lang="en" sz="2400" u="none" cap="none" strike="noStrike">
                          <a:solidFill>
                            <a:srgbClr val="FF0000"/>
                          </a:solidFill>
                        </a:rPr>
                        <a:t>Meaning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#DIV/0!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division by 0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#N/A!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cannot find referenced data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#NAME?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text in formula not recognized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#NUM!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invalid numeric data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#REF!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reference invalid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49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#VALUE!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400" u="none" cap="none" strike="noStrike"/>
                        <a:t>wrong function argument</a:t>
                      </a:r>
                      <a:endParaRPr sz="2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Catching Errors</a:t>
            </a:r>
            <a:endParaRPr/>
          </a:p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Models can contain errors, such as: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Divide by 0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 value not found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Substring not found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test if a function returns an error, use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IFERROR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154" name="Google Shape;154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3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Using IFERROR</a:t>
            </a:r>
            <a:endParaRPr/>
          </a:p>
        </p:txBody>
      </p: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IFERROR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works almost like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except that there’s no condition to test: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IFERROR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(value, value_if_error)</a:t>
            </a:r>
            <a:endParaRPr/>
          </a:p>
          <a:p>
            <a:pPr indent="-463550" lvl="0" marL="514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IFERROR with VLOOKUP: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IFERROR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VLOOKUP(F2,HealthRates,2,FALSE)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0)</a:t>
            </a:r>
            <a:endParaRPr/>
          </a:p>
        </p:txBody>
      </p:sp>
      <p:sp>
        <p:nvSpPr>
          <p:cNvPr id="162" name="Google Shape;162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  <p:sp>
        <p:nvSpPr>
          <p:cNvPr id="164" name="Google Shape;164;p24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1" i="0" lang="en" sz="3000" u="none" cap="none" strike="noStrik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172" name="Google Shape;172;p25"/>
          <p:cNvSpPr txBox="1"/>
          <p:nvPr>
            <p:ph idx="12" type="sldNum"/>
          </p:nvPr>
        </p:nvSpPr>
        <p:spPr>
          <a:xfrm>
            <a:off x="6553200" y="6553200"/>
            <a:ext cx="685799" cy="2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