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65" r:id="rId4"/>
    <p:sldMasterId id="214748366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86B21082-632F-4DA6-B14C-C59D36093787}">
  <a:tblStyle styleId="{86B21082-632F-4DA6-B14C-C59D3609378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FF3F9"/>
          </a:solidFill>
        </a:fill>
      </a:tcStyle>
    </a:wholeTbl>
    <a:band1H>
      <a:tcTxStyle/>
      <a:tcStyle>
        <a:fill>
          <a:solidFill>
            <a:srgbClr val="DBE5F1"/>
          </a:solidFill>
        </a:fill>
      </a:tcStyle>
    </a:band1H>
    <a:band2H>
      <a:tcTxStyle/>
    </a:band2H>
    <a:band1V>
      <a:tcTxStyle/>
      <a:tcStyle>
        <a:fill>
          <a:solidFill>
            <a:srgbClr val="DBE5F1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7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2"/>
            <a:ext cx="4648199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3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5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5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7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2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29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1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3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3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5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7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9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9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1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4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3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4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5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45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7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4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9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49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1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5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3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5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5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55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7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5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6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4" name="Google Shape;374;p61:notes"/>
          <p:cNvSpPr txBox="1"/>
          <p:nvPr>
            <p:ph idx="1" type="body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61:notes"/>
          <p:cNvSpPr txBox="1"/>
          <p:nvPr>
            <p:ph idx="12" type="sldNum"/>
          </p:nvPr>
        </p:nvSpPr>
        <p:spPr>
          <a:xfrm>
            <a:off x="3970937" y="8829967"/>
            <a:ext cx="3037799" cy="464699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3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5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9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:notes"/>
          <p:cNvSpPr txBox="1"/>
          <p:nvPr>
            <p:ph idx="1" type="body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1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3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4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5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15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16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16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17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7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17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8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8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18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19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p19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19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7" name="Google Shape;27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3415049" y="6501694"/>
            <a:ext cx="28956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9" name="Google Shape;39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44" name="Google Shape;44;p6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49" name="Google Shape;49;p7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" name="Google Shape;51;p7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2" name="Google Shape;12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1200"/>
              <a:t>Table Lookup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088642" cy="14844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553200"/>
            <a:ext cx="21335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553200"/>
            <a:ext cx="685799" cy="2825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NEU CCIS Logo.JPG" id="61" name="Google Shape;61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456720" y="6607957"/>
            <a:ext cx="1524000" cy="20922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7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7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Table Lookup</a:t>
            </a:r>
            <a:endParaRPr/>
          </a:p>
        </p:txBody>
      </p:sp>
      <p:sp>
        <p:nvSpPr>
          <p:cNvPr id="130" name="Google Shape;130;p20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Lesson 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1 – Table Lookup and Error Handling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Calculations</a:t>
            </a:r>
            <a:endParaRPr/>
          </a:p>
        </p:txBody>
      </p:sp>
      <p:sp>
        <p:nvSpPr>
          <p:cNvPr id="219" name="Google Shape;219;p29"/>
          <p:cNvSpPr txBox="1"/>
          <p:nvPr>
            <p:ph idx="1" type="body"/>
          </p:nvPr>
        </p:nvSpPr>
        <p:spPr>
          <a:xfrm>
            <a:off x="172050" y="1357100"/>
            <a:ext cx="8799900" cy="51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need to calculate: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 Insurance Premium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Insurance Premium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Compensation</a:t>
            </a:r>
            <a:endParaRPr/>
          </a:p>
        </p:txBody>
      </p:sp>
      <p:sp>
        <p:nvSpPr>
          <p:cNvPr id="220" name="Google Shape;220;p2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Health Insurance Rules</a:t>
            </a:r>
            <a:br>
              <a:rPr b="1" i="0" lang="en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(an exact lookup)</a:t>
            </a:r>
            <a:endParaRPr/>
          </a:p>
        </p:txBody>
      </p:sp>
      <p:sp>
        <p:nvSpPr>
          <p:cNvPr id="226" name="Google Shape;226;p30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health insurance premium is based on the type of plan selected:</a:t>
            </a:r>
            <a:endParaRPr/>
          </a:p>
        </p:txBody>
      </p:sp>
      <p:sp>
        <p:nvSpPr>
          <p:cNvPr id="227" name="Google Shape;227;p3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8" name="Google Shape;228;p30"/>
          <p:cNvGraphicFramePr/>
          <p:nvPr/>
        </p:nvGraphicFramePr>
        <p:xfrm>
          <a:off x="1143000" y="2895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{86B21082-632F-4DA6-B14C-C59D36093787}</a:tableStyleId>
              </a:tblPr>
              <a:tblGrid>
                <a:gridCol w="1354450"/>
                <a:gridCol w="4665350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Plan Type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Premium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HMOF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$2,300 per month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HMOI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$1,040 per month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PPOF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$1,755 per month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PPOI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$897 per month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DISF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$457 per month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 Table Setup Rules</a:t>
            </a:r>
            <a:endParaRPr/>
          </a:p>
        </p:txBody>
      </p:sp>
      <p:sp>
        <p:nvSpPr>
          <p:cNvPr id="234" name="Google Shape;234;p3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lookup value (key value) must be in the first column.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an exact match lookup, the key values can appear in any order.</a:t>
            </a:r>
            <a:endParaRPr/>
          </a:p>
        </p:txBody>
      </p:sp>
      <p:sp>
        <p:nvSpPr>
          <p:cNvPr id="235" name="Google Shape;235;p3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 Table Setup</a:t>
            </a:r>
            <a:endParaRPr/>
          </a:p>
        </p:txBody>
      </p:sp>
      <p:sp>
        <p:nvSpPr>
          <p:cNvPr id="241" name="Google Shape;241;p32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start by building a lookup table to get the health insurance premium.</a:t>
            </a:r>
            <a:endParaRPr/>
          </a:p>
        </p:txBody>
      </p:sp>
      <p:sp>
        <p:nvSpPr>
          <p:cNvPr id="242" name="Google Shape;242;p3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3" name="Google Shape;24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2895600"/>
            <a:ext cx="3048000" cy="244624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32"/>
          <p:cNvSpPr txBox="1"/>
          <p:nvPr/>
        </p:nvSpPr>
        <p:spPr>
          <a:xfrm>
            <a:off x="4724401" y="3048000"/>
            <a:ext cx="3733800" cy="1938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table can optionally be turned into a named range for easier referencing.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Assignment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Turn range A2:B6 into the named range </a:t>
            </a:r>
            <a:r>
              <a:rPr b="0" i="1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HealthRates</a:t>
            </a:r>
            <a:endParaRPr/>
          </a:p>
        </p:txBody>
      </p:sp>
      <p:sp>
        <p:nvSpPr>
          <p:cNvPr id="245" name="Google Shape;245;p32"/>
          <p:cNvSpPr txBox="1"/>
          <p:nvPr/>
        </p:nvSpPr>
        <p:spPr>
          <a:xfrm>
            <a:off x="876300" y="5597267"/>
            <a:ext cx="190499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 value in column 1</a:t>
            </a:r>
            <a:endParaRPr/>
          </a:p>
        </p:txBody>
      </p:sp>
      <p:sp>
        <p:nvSpPr>
          <p:cNvPr id="246" name="Google Shape;246;p32"/>
          <p:cNvSpPr txBox="1"/>
          <p:nvPr/>
        </p:nvSpPr>
        <p:spPr>
          <a:xfrm>
            <a:off x="3124200" y="5597267"/>
            <a:ext cx="190499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value in column 2</a:t>
            </a:r>
            <a:endParaRPr/>
          </a:p>
        </p:txBody>
      </p:sp>
      <p:cxnSp>
        <p:nvCxnSpPr>
          <p:cNvPr id="247" name="Google Shape;247;p32"/>
          <p:cNvCxnSpPr/>
          <p:nvPr/>
        </p:nvCxnSpPr>
        <p:spPr>
          <a:xfrm flipH="1" rot="10800000">
            <a:off x="1600200" y="5341849"/>
            <a:ext cx="228601" cy="373150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48" name="Google Shape;248;p32"/>
          <p:cNvCxnSpPr/>
          <p:nvPr/>
        </p:nvCxnSpPr>
        <p:spPr>
          <a:xfrm rot="10800000">
            <a:off x="3606800" y="5341847"/>
            <a:ext cx="152399" cy="373150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692664"/>
            <a:ext cx="3204381" cy="1395968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3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Using VLOOKUP</a:t>
            </a:r>
            <a:endParaRPr/>
          </a:p>
        </p:txBody>
      </p:sp>
      <p:sp>
        <p:nvSpPr>
          <p:cNvPr id="255" name="Google Shape;255;p3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3"/>
          <p:cNvSpPr txBox="1"/>
          <p:nvPr/>
        </p:nvSpPr>
        <p:spPr>
          <a:xfrm>
            <a:off x="2797057" y="2673866"/>
            <a:ext cx="378129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(F2, HealthRates, 2, FALSE)</a:t>
            </a:r>
            <a:endParaRPr/>
          </a:p>
        </p:txBody>
      </p:sp>
      <p:sp>
        <p:nvSpPr>
          <p:cNvPr id="258" name="Google Shape;258;p33"/>
          <p:cNvSpPr/>
          <p:nvPr/>
        </p:nvSpPr>
        <p:spPr>
          <a:xfrm>
            <a:off x="1155700" y="2139696"/>
            <a:ext cx="3036264" cy="603503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lnTo>
                  <a:pt x="109750" y="77070"/>
                </a:lnTo>
                <a:cubicBezTo>
                  <a:pt x="105693" y="60235"/>
                  <a:pt x="102206" y="31195"/>
                  <a:pt x="95658" y="18989"/>
                </a:cubicBezTo>
                <a:cubicBezTo>
                  <a:pt x="89110" y="6784"/>
                  <a:pt x="80071" y="6784"/>
                  <a:pt x="70462" y="3838"/>
                </a:cubicBezTo>
                <a:cubicBezTo>
                  <a:pt x="60854" y="892"/>
                  <a:pt x="45907" y="-1633"/>
                  <a:pt x="38007" y="1313"/>
                </a:cubicBezTo>
                <a:cubicBezTo>
                  <a:pt x="30106" y="4259"/>
                  <a:pt x="28185" y="11414"/>
                  <a:pt x="23060" y="21515"/>
                </a:cubicBezTo>
                <a:cubicBezTo>
                  <a:pt x="17935" y="31616"/>
                  <a:pt x="11103" y="46767"/>
                  <a:pt x="7259" y="61919"/>
                </a:cubicBezTo>
                <a:cubicBezTo>
                  <a:pt x="3416" y="77070"/>
                  <a:pt x="1708" y="94747"/>
                  <a:pt x="0" y="112424"/>
                </a:cubicBezTo>
              </a:path>
            </a:pathLst>
          </a:custGeom>
          <a:noFill/>
          <a:ln cap="flat" cmpd="sng" w="28575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9" name="Google Shape;259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90850" y="3581400"/>
            <a:ext cx="2427628" cy="19483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0" name="Google Shape;260;p33"/>
          <p:cNvCxnSpPr/>
          <p:nvPr/>
        </p:nvCxnSpPr>
        <p:spPr>
          <a:xfrm flipH="1">
            <a:off x="4343400" y="3043198"/>
            <a:ext cx="609599" cy="385802"/>
          </a:xfrm>
          <a:prstGeom prst="straightConnector1">
            <a:avLst/>
          </a:prstGeom>
          <a:noFill/>
          <a:ln cap="flat" cmpd="sng" w="28575">
            <a:solidFill>
              <a:srgbClr val="953734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61" name="Google Shape;261;p33"/>
          <p:cNvCxnSpPr/>
          <p:nvPr/>
        </p:nvCxnSpPr>
        <p:spPr>
          <a:xfrm flipH="1">
            <a:off x="5105400" y="3017798"/>
            <a:ext cx="546099" cy="1020801"/>
          </a:xfrm>
          <a:prstGeom prst="straightConnector1">
            <a:avLst/>
          </a:prstGeom>
          <a:noFill/>
          <a:ln cap="flat" cmpd="sng" w="28575">
            <a:solidFill>
              <a:srgbClr val="953734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HLOOKUP Table Setup</a:t>
            </a:r>
            <a:endParaRPr/>
          </a:p>
        </p:txBody>
      </p:sp>
      <p:sp>
        <p:nvSpPr>
          <p:cNvPr id="267" name="Google Shape;267;p34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similar to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except that the table is set up horizontally:</a:t>
            </a:r>
            <a:endParaRPr/>
          </a:p>
        </p:txBody>
      </p:sp>
      <p:sp>
        <p:nvSpPr>
          <p:cNvPr id="268" name="Google Shape;268;p3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9" name="Google Shape;269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895600"/>
            <a:ext cx="6915149" cy="838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HLOOKUP Parameters</a:t>
            </a:r>
            <a:endParaRPr/>
          </a:p>
        </p:txBody>
      </p:sp>
      <p:sp>
        <p:nvSpPr>
          <p:cNvPr id="275" name="Google Shape;275;p35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form of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HLOOKUP (lookup_value, table_array, row, [option])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Definitions of the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parameters: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lookup_value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value to be used as a key into the table_array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table_array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table of values where first row is key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row to be returned as value of HLOOKUP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FALSE (exact match on key)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Google Shape;281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4299851"/>
            <a:ext cx="6915149" cy="838199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3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Using HLOOKUP</a:t>
            </a:r>
            <a:endParaRPr/>
          </a:p>
        </p:txBody>
      </p:sp>
      <p:sp>
        <p:nvSpPr>
          <p:cNvPr id="283" name="Google Shape;283;p36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very similar to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</p:txBody>
      </p:sp>
      <p:sp>
        <p:nvSpPr>
          <p:cNvPr id="284" name="Google Shape;284;p3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5" name="Google Shape;285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1641" y="2538115"/>
            <a:ext cx="3204381" cy="1395968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36"/>
          <p:cNvSpPr txBox="1"/>
          <p:nvPr/>
        </p:nvSpPr>
        <p:spPr>
          <a:xfrm>
            <a:off x="3030498" y="3519317"/>
            <a:ext cx="378129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HLOOKUP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(F2, HealthRates, 2, FALSE)</a:t>
            </a:r>
            <a:endParaRPr/>
          </a:p>
        </p:txBody>
      </p:sp>
      <p:sp>
        <p:nvSpPr>
          <p:cNvPr id="287" name="Google Shape;287;p36"/>
          <p:cNvSpPr/>
          <p:nvPr/>
        </p:nvSpPr>
        <p:spPr>
          <a:xfrm>
            <a:off x="1389141" y="2985147"/>
            <a:ext cx="3036264" cy="603503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lnTo>
                  <a:pt x="109750" y="77070"/>
                </a:lnTo>
                <a:cubicBezTo>
                  <a:pt x="105693" y="60235"/>
                  <a:pt x="102206" y="31195"/>
                  <a:pt x="95658" y="18989"/>
                </a:cubicBezTo>
                <a:cubicBezTo>
                  <a:pt x="89110" y="6784"/>
                  <a:pt x="80071" y="6784"/>
                  <a:pt x="70462" y="3838"/>
                </a:cubicBezTo>
                <a:cubicBezTo>
                  <a:pt x="60854" y="892"/>
                  <a:pt x="45907" y="-1633"/>
                  <a:pt x="38007" y="1313"/>
                </a:cubicBezTo>
                <a:cubicBezTo>
                  <a:pt x="30106" y="4259"/>
                  <a:pt x="28185" y="11414"/>
                  <a:pt x="23060" y="21515"/>
                </a:cubicBezTo>
                <a:cubicBezTo>
                  <a:pt x="17935" y="31616"/>
                  <a:pt x="11103" y="46767"/>
                  <a:pt x="7259" y="61919"/>
                </a:cubicBezTo>
                <a:cubicBezTo>
                  <a:pt x="3416" y="77070"/>
                  <a:pt x="1708" y="94747"/>
                  <a:pt x="0" y="112424"/>
                </a:cubicBezTo>
              </a:path>
            </a:pathLst>
          </a:custGeom>
          <a:noFill/>
          <a:ln cap="flat" cmpd="sng" w="28575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8" name="Google Shape;288;p36"/>
          <p:cNvCxnSpPr/>
          <p:nvPr/>
        </p:nvCxnSpPr>
        <p:spPr>
          <a:xfrm flipH="1">
            <a:off x="4576841" y="3888648"/>
            <a:ext cx="609599" cy="385802"/>
          </a:xfrm>
          <a:prstGeom prst="straightConnector1">
            <a:avLst/>
          </a:prstGeom>
          <a:noFill/>
          <a:ln cap="flat" cmpd="sng" w="28575">
            <a:solidFill>
              <a:srgbClr val="953734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89" name="Google Shape;289;p36"/>
          <p:cNvCxnSpPr/>
          <p:nvPr/>
        </p:nvCxnSpPr>
        <p:spPr>
          <a:xfrm flipH="1">
            <a:off x="5715000" y="3863248"/>
            <a:ext cx="169942" cy="1020801"/>
          </a:xfrm>
          <a:prstGeom prst="straightConnector1">
            <a:avLst/>
          </a:prstGeom>
          <a:noFill/>
          <a:ln cap="flat" cmpd="sng" w="28575">
            <a:solidFill>
              <a:srgbClr val="953734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Range or Interval Lookups</a:t>
            </a:r>
            <a:endParaRPr/>
          </a:p>
        </p:txBody>
      </p:sp>
      <p:sp>
        <p:nvSpPr>
          <p:cNvPr id="295" name="Google Shape;295;p37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far we have looked up values that are either found in the lookup table or not.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applications require numeric intervals or ranges.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example, in a grading model, grades are assigned to ranges of scores.</a:t>
            </a:r>
            <a:endParaRPr/>
          </a:p>
          <a:p>
            <a:pPr indent="-457200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93  to  100  maps to an A</a:t>
            </a:r>
            <a:endParaRPr/>
          </a:p>
          <a:p>
            <a:pPr indent="-457200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90  to  92 maps to an  A-</a:t>
            </a:r>
            <a:endParaRPr/>
          </a:p>
          <a:p>
            <a:pPr indent="0" lvl="1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so forth</a:t>
            </a:r>
            <a:endParaRPr/>
          </a:p>
        </p:txBody>
      </p:sp>
      <p:sp>
        <p:nvSpPr>
          <p:cNvPr id="296" name="Google Shape;296;p3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 Parameters</a:t>
            </a:r>
            <a:endParaRPr/>
          </a:p>
        </p:txBody>
      </p:sp>
      <p:sp>
        <p:nvSpPr>
          <p:cNvPr id="302" name="Google Shape;302;p38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form of </a:t>
            </a:r>
            <a:r>
              <a:rPr b="1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 (lookup_value, table_array, col, [option])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Definitions of the </a:t>
            </a:r>
            <a:r>
              <a:rPr b="1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parameters: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1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lookup_value</a:t>
            </a: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value to be used as a key into the table_array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1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table_array</a:t>
            </a: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table of values where first column is key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1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</a:t>
            </a: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column to be returned as value of VLOOKUP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b="1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</a:t>
            </a: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FALSE = exact match, TRUE = approximate (or interval/range) match</a:t>
            </a:r>
            <a:endParaRPr/>
          </a:p>
        </p:txBody>
      </p:sp>
      <p:sp>
        <p:nvSpPr>
          <p:cNvPr id="303" name="Google Shape;303;p3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LOOKUP  Tables</a:t>
            </a:r>
            <a:endParaRPr/>
          </a:p>
        </p:txBody>
      </p:sp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 Tables help you use a worksheet table as a source of information to be used elsewhere in formulas.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to store data you want to refer to frequently.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a LOOKUP formula from other cells to look up data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 formulas can work vertically, looking for values down a column, or they can work horizontally, looking for values across a row</a:t>
            </a:r>
            <a:endParaRPr/>
          </a:p>
        </p:txBody>
      </p:sp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1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  <p:sp>
        <p:nvSpPr>
          <p:cNvPr id="139" name="Google Shape;139;p21"/>
          <p:cNvSpPr txBox="1"/>
          <p:nvPr>
            <p:ph idx="11" type="ftr"/>
          </p:nvPr>
        </p:nvSpPr>
        <p:spPr>
          <a:xfrm>
            <a:off x="2827625" y="6553200"/>
            <a:ext cx="28956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Lookup and Error Processing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Table Setup Rules</a:t>
            </a:r>
            <a:endParaRPr/>
          </a:p>
        </p:txBody>
      </p:sp>
      <p:sp>
        <p:nvSpPr>
          <p:cNvPr id="309" name="Google Shape;309;p39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lookup value (key value) must be in the first column.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an exact match lookup, the key values can appear in any order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an approximate (or range) lookup, the values must start with the smallest value</a:t>
            </a:r>
            <a:endParaRPr/>
          </a:p>
        </p:txBody>
      </p:sp>
      <p:sp>
        <p:nvSpPr>
          <p:cNvPr id="310" name="Google Shape;310;p3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Setting up 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Intervals</a:t>
            </a:r>
            <a:endParaRPr/>
          </a:p>
        </p:txBody>
      </p:sp>
      <p:pic>
        <p:nvPicPr>
          <p:cNvPr id="316" name="Google Shape;316;p4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9000" y="2466181"/>
            <a:ext cx="4838700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4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Setting up 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Intervals</a:t>
            </a:r>
            <a:endParaRPr/>
          </a:p>
        </p:txBody>
      </p:sp>
      <p:pic>
        <p:nvPicPr>
          <p:cNvPr id="323" name="Google Shape;323;p4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59012" y="2399506"/>
            <a:ext cx="4638675" cy="2657475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4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Setting up 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Intervals</a:t>
            </a:r>
            <a:endParaRPr/>
          </a:p>
        </p:txBody>
      </p:sp>
      <p:pic>
        <p:nvPicPr>
          <p:cNvPr id="330" name="Google Shape;330;p4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7587" y="2489994"/>
            <a:ext cx="4581525" cy="2476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4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Life Insurance Rules  (A range or interval lookup)</a:t>
            </a:r>
            <a:endParaRPr/>
          </a:p>
        </p:txBody>
      </p:sp>
      <p:sp>
        <p:nvSpPr>
          <p:cNvPr id="337" name="Google Shape;337;p4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the employee wants life insurance, then the premium is calculated as follows: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Insurance Rate is based on salary: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 $50,000, premium is $250 per year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$50,000 to under $70,000, premium is $350 per year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$70,000 to under $90,000, premium is $475 per year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$90,000 to under $110,000, premium is $545 per year</a:t>
            </a:r>
            <a:endParaRPr/>
          </a:p>
        </p:txBody>
      </p:sp>
      <p:sp>
        <p:nvSpPr>
          <p:cNvPr id="338" name="Google Shape;338;p4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Setting up 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Intervals</a:t>
            </a:r>
            <a:endParaRPr/>
          </a:p>
        </p:txBody>
      </p:sp>
      <p:sp>
        <p:nvSpPr>
          <p:cNvPr id="344" name="Google Shape;344;p44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b="0" i="0" lang="e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Insurance Rate is based on salary: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b="0"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 $50,000, premium is $250 per year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b="0"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$50,000 to $69,999, premium is $350 per year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b="0"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$70,000 to $89,999, premium is $475 per year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b="0"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$90,000 to $109,999, premium is $545 per year</a:t>
            </a:r>
            <a:endParaRPr/>
          </a:p>
        </p:txBody>
      </p:sp>
      <p:sp>
        <p:nvSpPr>
          <p:cNvPr id="345" name="Google Shape;345;p4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6" name="Google Shape;346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08000" y="3406375"/>
            <a:ext cx="2513100" cy="214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Reading the 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Table</a:t>
            </a:r>
            <a:endParaRPr/>
          </a:p>
        </p:txBody>
      </p:sp>
      <p:sp>
        <p:nvSpPr>
          <p:cNvPr id="352" name="Google Shape;352;p45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interval lookup table doesn’t need to contain both ends.</a:t>
            </a:r>
            <a:b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9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ts val="2901"/>
              <a:buFont typeface="Arial"/>
              <a:buChar char="•"/>
            </a:pP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table </a:t>
            </a:r>
            <a:r>
              <a:rPr b="1" i="0" lang="en" sz="29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</a:t>
            </a:r>
            <a:r>
              <a:rPr b="0" i="0" lang="en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start with the smallest value because the search stops once the value fits the range.</a:t>
            </a:r>
            <a:endParaRPr/>
          </a:p>
        </p:txBody>
      </p:sp>
      <p:sp>
        <p:nvSpPr>
          <p:cNvPr id="353" name="Google Shape;353;p4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4" name="Google Shape;354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70765" y="1833539"/>
            <a:ext cx="2438399" cy="2081909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45"/>
          <p:cNvSpPr txBox="1"/>
          <p:nvPr/>
        </p:nvSpPr>
        <p:spPr>
          <a:xfrm>
            <a:off x="831570" y="2275962"/>
            <a:ext cx="680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1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endParaRPr/>
          </a:p>
        </p:txBody>
      </p:sp>
      <p:sp>
        <p:nvSpPr>
          <p:cNvPr id="356" name="Google Shape;356;p45"/>
          <p:cNvSpPr txBox="1"/>
          <p:nvPr/>
        </p:nvSpPr>
        <p:spPr>
          <a:xfrm>
            <a:off x="927569" y="2600432"/>
            <a:ext cx="488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1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endParaRPr/>
          </a:p>
        </p:txBody>
      </p:sp>
      <p:sp>
        <p:nvSpPr>
          <p:cNvPr id="357" name="Google Shape;357;p45"/>
          <p:cNvSpPr txBox="1"/>
          <p:nvPr/>
        </p:nvSpPr>
        <p:spPr>
          <a:xfrm>
            <a:off x="4572000" y="2271732"/>
            <a:ext cx="14148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1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Value</a:t>
            </a:r>
            <a:endParaRPr/>
          </a:p>
        </p:txBody>
      </p:sp>
      <p:cxnSp>
        <p:nvCxnSpPr>
          <p:cNvPr id="358" name="Google Shape;358;p45"/>
          <p:cNvCxnSpPr>
            <a:stCxn id="355" idx="3"/>
          </p:cNvCxnSpPr>
          <p:nvPr/>
        </p:nvCxnSpPr>
        <p:spPr>
          <a:xfrm>
            <a:off x="1511970" y="2460612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59" name="Google Shape;359;p45"/>
          <p:cNvCxnSpPr>
            <a:stCxn id="356" idx="3"/>
          </p:cNvCxnSpPr>
          <p:nvPr/>
        </p:nvCxnSpPr>
        <p:spPr>
          <a:xfrm flipH="1" rot="10800000">
            <a:off x="1415969" y="2782082"/>
            <a:ext cx="595800" cy="3000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60" name="Google Shape;360;p45"/>
          <p:cNvCxnSpPr>
            <a:stCxn id="357" idx="1"/>
          </p:cNvCxnSpPr>
          <p:nvPr/>
        </p:nvCxnSpPr>
        <p:spPr>
          <a:xfrm flipH="1">
            <a:off x="4191000" y="2456398"/>
            <a:ext cx="381000" cy="4200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61" name="Google Shape;361;p45"/>
          <p:cNvSpPr/>
          <p:nvPr/>
        </p:nvSpPr>
        <p:spPr>
          <a:xfrm>
            <a:off x="2310709" y="2340340"/>
            <a:ext cx="965889" cy="592825"/>
          </a:xfrm>
          <a:prstGeom prst="rect">
            <a:avLst/>
          </a:prstGeom>
          <a:solidFill>
            <a:schemeClr val="accent2">
              <a:alpha val="3176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45"/>
          <p:cNvSpPr/>
          <p:nvPr/>
        </p:nvSpPr>
        <p:spPr>
          <a:xfrm>
            <a:off x="3276599" y="3286019"/>
            <a:ext cx="965889" cy="296412"/>
          </a:xfrm>
          <a:prstGeom prst="rect">
            <a:avLst/>
          </a:prstGeom>
          <a:solidFill>
            <a:schemeClr val="accent2">
              <a:alpha val="3176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Using </a:t>
            </a: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with Intervals</a:t>
            </a:r>
            <a:endParaRPr/>
          </a:p>
        </p:txBody>
      </p:sp>
      <p:sp>
        <p:nvSpPr>
          <p:cNvPr id="368" name="Google Shape;368;p4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9" name="Google Shape;369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7600" y="3429000"/>
            <a:ext cx="2286000" cy="1951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1676400"/>
            <a:ext cx="4134069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46"/>
          <p:cNvSpPr txBox="1"/>
          <p:nvPr/>
        </p:nvSpPr>
        <p:spPr>
          <a:xfrm>
            <a:off x="3898900" y="2489584"/>
            <a:ext cx="47934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=IF(E2=“Y”,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(C2, LifeRates, 2, TRUE),  0)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47"/>
          <p:cNvSpPr txBox="1"/>
          <p:nvPr>
            <p:ph type="title"/>
          </p:nvPr>
        </p:nvSpPr>
        <p:spPr>
          <a:xfrm>
            <a:off x="722312" y="4406900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47"/>
          <p:cNvSpPr txBox="1"/>
          <p:nvPr>
            <p:ph idx="1" type="body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sp>
        <p:nvSpPr>
          <p:cNvPr id="379" name="Google Shape;379;p47"/>
          <p:cNvSpPr txBox="1"/>
          <p:nvPr>
            <p:ph idx="12" type="sldNum"/>
          </p:nvPr>
        </p:nvSpPr>
        <p:spPr>
          <a:xfrm>
            <a:off x="6553200" y="6553200"/>
            <a:ext cx="685799" cy="2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Consider This Example</a:t>
            </a:r>
            <a:endParaRPr/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2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  <p:sp>
        <p:nvSpPr>
          <p:cNvPr id="148" name="Google Shape;148;p22"/>
          <p:cNvSpPr txBox="1"/>
          <p:nvPr>
            <p:ph idx="11" type="ftr"/>
          </p:nvPr>
        </p:nvSpPr>
        <p:spPr>
          <a:xfrm>
            <a:off x="2188191" y="651726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Lookup and Error Processing</a:t>
            </a:r>
            <a:endParaRPr/>
          </a:p>
        </p:txBody>
      </p:sp>
      <p:pic>
        <p:nvPicPr>
          <p:cNvPr descr="Z:\classes\cs1100-Su1-11\cs1100\Lectures\Excel\grades.PNG" id="149" name="Google Shape;14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8400" y="1752600"/>
            <a:ext cx="2209799" cy="40540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4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Table Lookup</a:t>
            </a:r>
            <a:endParaRPr/>
          </a:p>
        </p:txBody>
      </p:sp>
      <p:sp>
        <p:nvSpPr>
          <p:cNvPr id="155" name="Google Shape;155;p2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Given a score, we wish to look up the letter grade in this table.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 is arranged as columns</a:t>
            </a:r>
            <a:endParaRPr/>
          </a:p>
        </p:txBody>
      </p:sp>
      <p:sp>
        <p:nvSpPr>
          <p:cNvPr id="156" name="Google Shape;156;p2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  <p:sp>
        <p:nvSpPr>
          <p:cNvPr id="158" name="Google Shape;158;p23"/>
          <p:cNvSpPr txBox="1"/>
          <p:nvPr>
            <p:ph idx="11" type="ftr"/>
          </p:nvPr>
        </p:nvSpPr>
        <p:spPr>
          <a:xfrm>
            <a:off x="0" y="6553200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Lookup and Error Processing</a:t>
            </a:r>
            <a:endParaRPr/>
          </a:p>
        </p:txBody>
      </p:sp>
      <p:pic>
        <p:nvPicPr>
          <p:cNvPr descr="Z:\classes\cs1100-Su1-11\cs1100\Lectures\Excel\grades.PNG" id="159" name="Google Shape;15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7600" y="3886200"/>
            <a:ext cx="1266825" cy="2324099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3"/>
          <p:cNvSpPr txBox="1"/>
          <p:nvPr/>
        </p:nvSpPr>
        <p:spPr>
          <a:xfrm>
            <a:off x="1602474" y="3929020"/>
            <a:ext cx="1904999" cy="1016019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 value (Score) in column 1</a:t>
            </a:r>
            <a:endParaRPr/>
          </a:p>
        </p:txBody>
      </p:sp>
      <p:sp>
        <p:nvSpPr>
          <p:cNvPr id="161" name="Google Shape;161;p23"/>
          <p:cNvSpPr txBox="1"/>
          <p:nvPr/>
        </p:nvSpPr>
        <p:spPr>
          <a:xfrm>
            <a:off x="5253251" y="3886200"/>
            <a:ext cx="1904999" cy="922361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value (Grade) in column 2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</a:t>
            </a: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Table Setup Rules</a:t>
            </a:r>
            <a:endParaRPr/>
          </a:p>
        </p:txBody>
      </p:sp>
      <p:sp>
        <p:nvSpPr>
          <p:cNvPr id="167" name="Google Shape;167;p24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lookup value (key value) must be in the first column.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key values can appear in any order</a:t>
            </a:r>
            <a:endParaRPr/>
          </a:p>
        </p:txBody>
      </p:sp>
      <p:sp>
        <p:nvSpPr>
          <p:cNvPr id="168" name="Google Shape;168;p2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4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  <p:sp>
        <p:nvSpPr>
          <p:cNvPr id="170" name="Google Shape;170;p24"/>
          <p:cNvSpPr txBox="1"/>
          <p:nvPr>
            <p:ph idx="11" type="ftr"/>
          </p:nvPr>
        </p:nvSpPr>
        <p:spPr>
          <a:xfrm>
            <a:off x="0" y="6553200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Lookup and Error Processing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Table Lookup</a:t>
            </a:r>
            <a:endParaRPr/>
          </a:p>
        </p:txBody>
      </p:sp>
      <p:sp>
        <p:nvSpPr>
          <p:cNvPr id="176" name="Google Shape;176;p25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two Excel functions for looking up values in a table: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 is arranged as columns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HLOOKUP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 is arranged as rows</a:t>
            </a:r>
            <a:endParaRPr/>
          </a:p>
        </p:txBody>
      </p:sp>
      <p:sp>
        <p:nvSpPr>
          <p:cNvPr id="177" name="Google Shape;177;p2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5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  <p:sp>
        <p:nvSpPr>
          <p:cNvPr id="179" name="Google Shape;179;p25"/>
          <p:cNvSpPr txBox="1"/>
          <p:nvPr>
            <p:ph idx="11" type="ftr"/>
          </p:nvPr>
        </p:nvSpPr>
        <p:spPr>
          <a:xfrm>
            <a:off x="0" y="6553200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Lookup and Error Processing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VLOOKUP Parameters</a:t>
            </a:r>
            <a:endParaRPr/>
          </a:p>
        </p:txBody>
      </p:sp>
      <p:sp>
        <p:nvSpPr>
          <p:cNvPr id="185" name="Google Shape;185;p26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form of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1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 (lookup_value, table_array, col, [option])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Definitions of the </a:t>
            </a: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VLOOKUP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parameters: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lookup_value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value to be used as a key into the table_array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table_array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table of values where first column is key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column to be returned as value of VLOOKUP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FALSE (for now)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6"/>
          <p:cNvSpPr txBox="1"/>
          <p:nvPr>
            <p:ph idx="10" type="dt"/>
          </p:nvPr>
        </p:nvSpPr>
        <p:spPr>
          <a:xfrm>
            <a:off x="0" y="6553200"/>
            <a:ext cx="2133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CS1100</a:t>
            </a:r>
            <a:endParaRPr/>
          </a:p>
        </p:txBody>
      </p:sp>
      <p:sp>
        <p:nvSpPr>
          <p:cNvPr id="188" name="Google Shape;188;p26"/>
          <p:cNvSpPr txBox="1"/>
          <p:nvPr>
            <p:ph idx="11" type="ftr"/>
          </p:nvPr>
        </p:nvSpPr>
        <p:spPr>
          <a:xfrm>
            <a:off x="0" y="6553200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Lookup and Error Processing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Using VLOOKUP</a:t>
            </a:r>
            <a:endParaRPr/>
          </a:p>
        </p:txBody>
      </p:sp>
      <p:pic>
        <p:nvPicPr>
          <p:cNvPr id="194" name="Google Shape;194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4650" y="2399506"/>
            <a:ext cx="5867400" cy="265747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6" name="Google Shape;196;p27"/>
          <p:cNvCxnSpPr/>
          <p:nvPr/>
        </p:nvCxnSpPr>
        <p:spPr>
          <a:xfrm>
            <a:off x="4332594" y="3095315"/>
            <a:ext cx="838199" cy="2514599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97" name="Google Shape;197;p27"/>
          <p:cNvCxnSpPr/>
          <p:nvPr/>
        </p:nvCxnSpPr>
        <p:spPr>
          <a:xfrm>
            <a:off x="5225955" y="5609914"/>
            <a:ext cx="14478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98" name="Google Shape;198;p27"/>
          <p:cNvCxnSpPr/>
          <p:nvPr/>
        </p:nvCxnSpPr>
        <p:spPr>
          <a:xfrm rot="10800000">
            <a:off x="4191000" y="2285999"/>
            <a:ext cx="0" cy="3810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9" name="Google Shape;199;p27"/>
          <p:cNvCxnSpPr/>
          <p:nvPr/>
        </p:nvCxnSpPr>
        <p:spPr>
          <a:xfrm rot="10800000">
            <a:off x="2286000" y="2286000"/>
            <a:ext cx="1904999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0" name="Google Shape;200;p27"/>
          <p:cNvCxnSpPr/>
          <p:nvPr/>
        </p:nvCxnSpPr>
        <p:spPr>
          <a:xfrm>
            <a:off x="2286000" y="2286000"/>
            <a:ext cx="0" cy="3810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01" name="Google Shape;201;p27"/>
          <p:cNvSpPr txBox="1"/>
          <p:nvPr/>
        </p:nvSpPr>
        <p:spPr>
          <a:xfrm>
            <a:off x="6711950" y="5508840"/>
            <a:ext cx="16001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Column</a:t>
            </a:r>
            <a:endParaRPr/>
          </a:p>
        </p:txBody>
      </p:sp>
      <p:sp>
        <p:nvSpPr>
          <p:cNvPr id="202" name="Google Shape;202;p27"/>
          <p:cNvSpPr txBox="1"/>
          <p:nvPr/>
        </p:nvSpPr>
        <p:spPr>
          <a:xfrm>
            <a:off x="6705600" y="1447800"/>
            <a:ext cx="19049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Value Column</a:t>
            </a:r>
            <a:endParaRPr/>
          </a:p>
        </p:txBody>
      </p:sp>
      <p:cxnSp>
        <p:nvCxnSpPr>
          <p:cNvPr id="203" name="Google Shape;203;p27"/>
          <p:cNvCxnSpPr>
            <a:stCxn id="202" idx="2"/>
          </p:cNvCxnSpPr>
          <p:nvPr/>
        </p:nvCxnSpPr>
        <p:spPr>
          <a:xfrm>
            <a:off x="7658100" y="1817132"/>
            <a:ext cx="723900" cy="926100"/>
          </a:xfrm>
          <a:prstGeom prst="straightConnector1">
            <a:avLst/>
          </a:prstGeom>
          <a:noFill/>
          <a:ln cap="flat" cmpd="sng" w="38100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04" name="Google Shape;204;p27"/>
          <p:cNvCxnSpPr/>
          <p:nvPr/>
        </p:nvCxnSpPr>
        <p:spPr>
          <a:xfrm flipH="1" rot="10800000">
            <a:off x="5238750" y="1762982"/>
            <a:ext cx="1295400" cy="1034400"/>
          </a:xfrm>
          <a:prstGeom prst="straightConnector1">
            <a:avLst/>
          </a:prstGeom>
          <a:noFill/>
          <a:ln cap="flat" cmpd="sng" w="38100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Consider This Example</a:t>
            </a:r>
            <a:endParaRPr/>
          </a:p>
        </p:txBody>
      </p:sp>
      <p:sp>
        <p:nvSpPr>
          <p:cNvPr id="210" name="Google Shape;210;p28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Employee payroll data:</a:t>
            </a:r>
            <a:endParaRPr/>
          </a:p>
        </p:txBody>
      </p:sp>
      <p:sp>
        <p:nvSpPr>
          <p:cNvPr id="211" name="Google Shape;211;p2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8"/>
          <p:cNvSpPr txBox="1"/>
          <p:nvPr/>
        </p:nvSpPr>
        <p:spPr>
          <a:xfrm>
            <a:off x="918099" y="3886200"/>
            <a:ext cx="7016216" cy="2308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Job Status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full-time (FT) or part-time (PT)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Salary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annual compensation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 Service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number of years employee has been with company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 Ins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Y = employee wants life insurance, N = no life insurance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Plan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type of health plan employee participates 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 Premium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amount of life insurance premium paid by employer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Premium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amount of health insurance premium paid by employer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Comp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total compensation paid to employee (salary + insurance)</a:t>
            </a:r>
            <a:endParaRPr/>
          </a:p>
        </p:txBody>
      </p:sp>
      <p:pic>
        <p:nvPicPr>
          <p:cNvPr id="213" name="Google Shape;21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133600"/>
            <a:ext cx="5943599" cy="16155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