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" name="Google Shape;42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2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2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2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3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" name="Google Shape;49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457200" y="4955197"/>
            <a:ext cx="8229600" cy="12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6" name="Google Shape;16;p2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" name="Google Shape;17;p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2" name="Google Shape;22;p3"/>
          <p:cNvCxnSpPr/>
          <p:nvPr/>
        </p:nvCxnSpPr>
        <p:spPr>
          <a:xfrm>
            <a:off x="159500" y="1135175"/>
            <a:ext cx="8781000" cy="1890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6" name="Google Shape;26;p4"/>
          <p:cNvCxnSpPr/>
          <p:nvPr/>
        </p:nvCxnSpPr>
        <p:spPr>
          <a:xfrm>
            <a:off x="269600" y="300016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178250" y="1275900"/>
            <a:ext cx="4273499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692275" y="1276026"/>
            <a:ext cx="3994500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2" name="Google Shape;32;p5"/>
          <p:cNvCxnSpPr/>
          <p:nvPr/>
        </p:nvCxnSpPr>
        <p:spPr>
          <a:xfrm>
            <a:off x="178250" y="1125825"/>
            <a:ext cx="8508599" cy="4799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36" name="Google Shape;36;p6"/>
          <p:cNvCxnSpPr/>
          <p:nvPr/>
        </p:nvCxnSpPr>
        <p:spPr>
          <a:xfrm>
            <a:off x="232050" y="1172416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8" name="Google Shape;8;p1"/>
          <p:cNvCxnSpPr/>
          <p:nvPr/>
        </p:nvCxnSpPr>
        <p:spPr>
          <a:xfrm flipH="1" rot="10800000">
            <a:off x="65675" y="6397399"/>
            <a:ext cx="9039899" cy="90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 txBox="1"/>
          <p:nvPr/>
        </p:nvSpPr>
        <p:spPr>
          <a:xfrm>
            <a:off x="1826675" y="6459200"/>
            <a:ext cx="5763000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Referencing | Multi-Dimensional References</a:t>
            </a:r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600" y="6559591"/>
            <a:ext cx="1088642" cy="1484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/>
        </p:nvSpPr>
        <p:spPr>
          <a:xfrm>
            <a:off x="7447800" y="6459200"/>
            <a:ext cx="1238999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CS1100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Topic 4: Referencing</a:t>
            </a:r>
            <a:endParaRPr/>
          </a:p>
        </p:txBody>
      </p:sp>
      <p:sp>
        <p:nvSpPr>
          <p:cNvPr id="45" name="Google Shape;45;p8"/>
          <p:cNvSpPr txBox="1"/>
          <p:nvPr>
            <p:ph idx="1" type="subTitle"/>
          </p:nvPr>
        </p:nvSpPr>
        <p:spPr>
          <a:xfrm>
            <a:off x="457200" y="4955197"/>
            <a:ext cx="8229600" cy="12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Lesson 2 - Multi-Dimensional References</a:t>
            </a:r>
            <a:endParaRPr/>
          </a:p>
        </p:txBody>
      </p:sp>
      <p:sp>
        <p:nvSpPr>
          <p:cNvPr id="46" name="Google Shape;46;p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An Example: Flexible Modeling</a:t>
            </a:r>
            <a:endParaRPr/>
          </a:p>
        </p:txBody>
      </p:sp>
      <p:sp>
        <p:nvSpPr>
          <p:cNvPr id="125" name="Google Shape;125;p1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8425" y="1557200"/>
            <a:ext cx="6410325" cy="447675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7"/>
          <p:cNvSpPr txBox="1"/>
          <p:nvPr/>
        </p:nvSpPr>
        <p:spPr>
          <a:xfrm>
            <a:off x="3358750" y="2260450"/>
            <a:ext cx="4329299" cy="395999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=SUM(OFFSET(A5,MATCH(B1,A6:A12,0),1,1,4))</a:t>
            </a:r>
            <a:endParaRPr/>
          </a:p>
        </p:txBody>
      </p:sp>
      <p:sp>
        <p:nvSpPr>
          <p:cNvPr id="128" name="Google Shape;128;p17"/>
          <p:cNvSpPr txBox="1"/>
          <p:nvPr/>
        </p:nvSpPr>
        <p:spPr>
          <a:xfrm>
            <a:off x="3358750" y="1980925"/>
            <a:ext cx="4029600" cy="3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B1 is changing, B2 must reflect that change.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Dependencies Visualized</a:t>
            </a:r>
            <a:endParaRPr/>
          </a:p>
        </p:txBody>
      </p:sp>
      <p:sp>
        <p:nvSpPr>
          <p:cNvPr id="134" name="Google Shape;134;p1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2875" y="1378425"/>
            <a:ext cx="7743825" cy="496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Restricting Input with Dropdown Lists</a:t>
            </a:r>
            <a:endParaRPr/>
          </a:p>
        </p:txBody>
      </p:sp>
      <p:sp>
        <p:nvSpPr>
          <p:cNvPr id="141" name="Google Shape;141;p19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avoid data entry errors, use dropdown lists: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a named range of the values in the dropdown list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 the cell in which the dropdown should appear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navigate to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|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Validation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 the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Allow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 = and the named range</a:t>
            </a:r>
            <a:endParaRPr/>
          </a:p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" name="Google Shape;14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0875" y="3857300"/>
            <a:ext cx="2775449" cy="1090574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9"/>
          <p:cNvSpPr/>
          <p:nvPr/>
        </p:nvSpPr>
        <p:spPr>
          <a:xfrm>
            <a:off x="2736450" y="4526975"/>
            <a:ext cx="1126200" cy="247799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Lesson Summary</a:t>
            </a:r>
            <a:endParaRPr/>
          </a:p>
        </p:txBody>
      </p:sp>
      <p:sp>
        <p:nvSpPr>
          <p:cNvPr id="150" name="Google Shape;150;p20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this lesson you learned how to:</a:t>
            </a:r>
            <a:endParaRPr/>
          </a:p>
          <a:p>
            <a:pPr indent="-4064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3D and 4D cell ranges</a:t>
            </a:r>
            <a:endParaRPr/>
          </a:p>
          <a:p>
            <a:pPr indent="-4064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transpose cell ranges</a:t>
            </a:r>
            <a:endParaRPr/>
          </a:p>
          <a:p>
            <a:pPr indent="-4064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with relative cell references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1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99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Questions?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Lesson Objectives</a:t>
            </a:r>
            <a:endParaRPr/>
          </a:p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Upon completion of this lesson, you will be able to: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 cells across worksheets and files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define 3D cell ranges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transpose cell ranges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MATCH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OFFSET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build more flexible models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Referencing Cells</a:t>
            </a:r>
            <a:endParaRPr/>
          </a:p>
        </p:txBody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Formulas and functions generally contain references to cells containing values.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References can be: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2D references with column and row, </a:t>
            </a:r>
            <a:r>
              <a:rPr b="0" i="1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e.g.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C11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or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KK32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3D references with column, row, and worksheet, </a:t>
            </a:r>
            <a:r>
              <a:rPr b="0" i="1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e.g.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Categories!C3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4D references with column, row, worksheet, and file, e.g.,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[Budgets]Categories!C4</a:t>
            </a:r>
            <a:endParaRPr/>
          </a:p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Cell Reference Format</a:t>
            </a:r>
            <a:endParaRPr/>
          </a:p>
        </p:txBody>
      </p:sp>
      <p:sp>
        <p:nvSpPr>
          <p:cNvPr id="66" name="Google Shape;66;p1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cell reference uses this canonical format:</a:t>
            </a: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reference a range across cells in the same worksheet:</a:t>
            </a: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reference the same cell across multiple worksheets:</a:t>
            </a:r>
            <a:endParaRPr/>
          </a:p>
        </p:txBody>
      </p:sp>
      <p:sp>
        <p:nvSpPr>
          <p:cNvPr id="67" name="Google Shape;67;p11"/>
          <p:cNvSpPr txBox="1"/>
          <p:nvPr/>
        </p:nvSpPr>
        <p:spPr>
          <a:xfrm>
            <a:off x="953575" y="1936050"/>
            <a:ext cx="4372799" cy="654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=[FileName]Worksheet!Cell</a:t>
            </a:r>
            <a:endParaRPr/>
          </a:p>
        </p:txBody>
      </p:sp>
      <p:sp>
        <p:nvSpPr>
          <p:cNvPr id="68" name="Google Shape;68;p11"/>
          <p:cNvSpPr txBox="1"/>
          <p:nvPr/>
        </p:nvSpPr>
        <p:spPr>
          <a:xfrm>
            <a:off x="953575" y="3446550"/>
            <a:ext cx="6414899" cy="654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=[FileName]Worksheet!StartCell:EndCell</a:t>
            </a:r>
            <a:endParaRPr/>
          </a:p>
        </p:txBody>
      </p:sp>
      <p:sp>
        <p:nvSpPr>
          <p:cNvPr id="69" name="Google Shape;69;p11"/>
          <p:cNvSpPr txBox="1"/>
          <p:nvPr/>
        </p:nvSpPr>
        <p:spPr>
          <a:xfrm>
            <a:off x="953575" y="5006850"/>
            <a:ext cx="7744199" cy="654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=[FileName]Worksheet1:WorkSheetN!Cell</a:t>
            </a:r>
            <a:endParaRPr/>
          </a:p>
        </p:txBody>
      </p:sp>
      <p:sp>
        <p:nvSpPr>
          <p:cNvPr id="70" name="Google Shape;70;p1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File Path Names</a:t>
            </a:r>
            <a:endParaRPr/>
          </a:p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sure to only use the file name in your file reference rather than the full path, i.e., do this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[otherFile.xlsx]Worksheet!B4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instead of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["c:\users\martin.s\otherFile.xlsx"]Worksheet!B4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reason is that otherwise if your files are moved to a different folder, the reference will no longer work.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course, if the file is always in the same folder then an absolute path reference is appropriate.</a:t>
            </a:r>
            <a:endParaRPr/>
          </a:p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Entering Multi-Dimensional References</a:t>
            </a:r>
            <a:endParaRPr/>
          </a:p>
        </p:txBody>
      </p:sp>
      <p:sp>
        <p:nvSpPr>
          <p:cNvPr id="83" name="Google Shape;83;p13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multi-dimensional reference can be typed in using the format shown or selected: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cell into which the reference should be placed, enter </a:t>
            </a:r>
            <a:r>
              <a:rPr b="0" i="0" lang="en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 the file and/or worksheet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on the cell or range to be referenced and press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</a:t>
            </a:r>
            <a:endParaRPr/>
          </a:p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Transposing Cell Ranges</a:t>
            </a:r>
            <a:endParaRPr/>
          </a:p>
        </p:txBody>
      </p:sp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Often a worksheet is in the "wrong" layout and columns should be in rows and vice versa.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"transpose" rows into columns and vice versa, copy the cells and then do a "Paste Special" with Transpose.</a:t>
            </a:r>
            <a:endParaRPr/>
          </a:p>
        </p:txBody>
      </p:sp>
      <p:pic>
        <p:nvPicPr>
          <p:cNvPr id="91" name="Google Shape;9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42648" y="2911642"/>
            <a:ext cx="5835502" cy="2906183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0800" y="4501400"/>
            <a:ext cx="2933700" cy="165735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/>
          <p:nvPr/>
        </p:nvSpPr>
        <p:spPr>
          <a:xfrm>
            <a:off x="1315850" y="3746800"/>
            <a:ext cx="2074125" cy="602175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cubicBezTo>
                  <a:pt x="1719" y="110369"/>
                  <a:pt x="5591" y="78146"/>
                  <a:pt x="10322" y="62224"/>
                </a:cubicBezTo>
                <a:cubicBezTo>
                  <a:pt x="15054" y="46297"/>
                  <a:pt x="19354" y="34076"/>
                  <a:pt x="28386" y="24446"/>
                </a:cubicBezTo>
                <a:cubicBezTo>
                  <a:pt x="37418" y="14816"/>
                  <a:pt x="49246" y="8514"/>
                  <a:pt x="64516" y="4443"/>
                </a:cubicBezTo>
                <a:cubicBezTo>
                  <a:pt x="79784" y="368"/>
                  <a:pt x="110751" y="737"/>
                  <a:pt x="119999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The OFFSET Function</a:t>
            </a:r>
            <a:endParaRPr/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OFFSET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 returns a range of cells that is "offset" a specified number of rows and columns from a starting cell.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Combining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OFFSET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MATCH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help build more flexible models.</a:t>
            </a:r>
            <a:endParaRPr/>
          </a:p>
        </p:txBody>
      </p:sp>
      <p:sp>
        <p:nvSpPr>
          <p:cNvPr id="101" name="Google Shape;101;p1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1675" y="3075600"/>
            <a:ext cx="2044200" cy="219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5"/>
          <p:cNvSpPr txBox="1"/>
          <p:nvPr/>
        </p:nvSpPr>
        <p:spPr>
          <a:xfrm>
            <a:off x="2860725" y="3855225"/>
            <a:ext cx="3000000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1600" u="none" cap="none" strike="noStrik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=OFFSET(A2,3,1)</a:t>
            </a:r>
            <a:endParaRPr>
              <a:solidFill>
                <a:srgbClr val="4A86E8"/>
              </a:solidFill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2388200" y="4031725"/>
            <a:ext cx="472525" cy="161000"/>
          </a:xfrm>
          <a:custGeom>
            <a:rect b="b" l="l" r="r" t="t"/>
            <a:pathLst>
              <a:path extrusionOk="0" h="120000" w="120000">
                <a:moveTo>
                  <a:pt x="120000" y="0"/>
                </a:moveTo>
                <a:cubicBezTo>
                  <a:pt x="100750" y="0"/>
                  <a:pt x="91804" y="79434"/>
                  <a:pt x="74592" y="104701"/>
                </a:cubicBezTo>
                <a:cubicBezTo>
                  <a:pt x="52346" y="137310"/>
                  <a:pt x="24862" y="104701"/>
                  <a:pt x="0" y="104701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5"/>
          <p:cNvSpPr txBox="1"/>
          <p:nvPr/>
        </p:nvSpPr>
        <p:spPr>
          <a:xfrm>
            <a:off x="4916800" y="2674725"/>
            <a:ext cx="3805799" cy="31209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343D"/>
              </a:buClr>
              <a:buFont typeface="Arial"/>
              <a:buNone/>
            </a:pPr>
            <a:r>
              <a:rPr b="1" i="0" lang="en" sz="1600" u="none" cap="none" strike="noStrike">
                <a:solidFill>
                  <a:srgbClr val="0C343D"/>
                </a:solidFill>
                <a:latin typeface="Arial"/>
                <a:ea typeface="Arial"/>
                <a:cs typeface="Arial"/>
                <a:sym typeface="Arial"/>
              </a:rPr>
              <a:t>=OFFSET(reference, rows, columns, [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343D"/>
              </a:buClr>
              <a:buFont typeface="Arial"/>
              <a:buNone/>
            </a:pPr>
            <a:r>
              <a:rPr b="1" i="0" lang="en" sz="1600" u="none" cap="none" strike="noStrike">
                <a:solidFill>
                  <a:srgbClr val="0C343D"/>
                </a:solidFill>
                <a:latin typeface="Arial"/>
                <a:ea typeface="Arial"/>
                <a:cs typeface="Arial"/>
                <a:sym typeface="Arial"/>
              </a:rPr>
              <a:t>height][, width])</a:t>
            </a:r>
            <a:endParaRPr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reference </a:t>
            </a: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-- starting cell</a:t>
            </a:r>
            <a:endParaRPr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rows </a:t>
            </a: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-- number of rows from the starting cell</a:t>
            </a:r>
            <a:endParaRPr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columns </a:t>
            </a: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-- number of columns from the starting cell</a:t>
            </a:r>
            <a:endParaRPr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height </a:t>
            </a: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-- the height of the range</a:t>
            </a:r>
            <a:endParaRPr/>
          </a:p>
          <a:p>
            <a:pPr indent="-330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number of rows </a:t>
            </a:r>
            <a:endParaRPr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width </a:t>
            </a: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-- the width of the range</a:t>
            </a:r>
            <a:endParaRPr/>
          </a:p>
          <a:p>
            <a:pPr indent="-330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number of columns </a:t>
            </a:r>
            <a:endParaRPr/>
          </a:p>
        </p:txBody>
      </p:sp>
      <p:sp>
        <p:nvSpPr>
          <p:cNvPr id="106" name="Google Shape;106;p15"/>
          <p:cNvSpPr txBox="1"/>
          <p:nvPr/>
        </p:nvSpPr>
        <p:spPr>
          <a:xfrm>
            <a:off x="178250" y="5268800"/>
            <a:ext cx="8441699" cy="10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Computer Science Application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is a "</a:t>
            </a:r>
            <a:r>
              <a:rPr b="0" i="1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relative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 pointer reference to memory.</a:t>
            </a:r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3004850" y="4605875"/>
            <a:ext cx="1788600" cy="5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Returned by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</a:rPr>
              <a:t>OFFSET(A2,3,1)</a:t>
            </a:r>
            <a:endParaRPr>
              <a:solidFill>
                <a:srgbClr val="4A86E8"/>
              </a:solidFill>
            </a:endParaRPr>
          </a:p>
        </p:txBody>
      </p:sp>
      <p:cxnSp>
        <p:nvCxnSpPr>
          <p:cNvPr id="108" name="Google Shape;108;p15"/>
          <p:cNvCxnSpPr>
            <a:stCxn id="107" idx="1"/>
          </p:cNvCxnSpPr>
          <p:nvPr/>
        </p:nvCxnSpPr>
        <p:spPr>
          <a:xfrm rot="10800000">
            <a:off x="2258750" y="4881875"/>
            <a:ext cx="746100" cy="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9" name="Google Shape;109;p15"/>
          <p:cNvSpPr txBox="1"/>
          <p:nvPr/>
        </p:nvSpPr>
        <p:spPr>
          <a:xfrm>
            <a:off x="3004850" y="3011450"/>
            <a:ext cx="1788600" cy="6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B4:B6 are literal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strings.</a:t>
            </a:r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7435151" y="185500"/>
            <a:ext cx="1287468" cy="976158"/>
          </a:xfrm>
          <a:prstGeom prst="irregularSeal1">
            <a:avLst/>
          </a:prstGeom>
          <a:solidFill>
            <a:srgbClr val="C00000"/>
          </a:solidFill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CS Principle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The MATCH Function</a:t>
            </a:r>
            <a:endParaRPr/>
          </a:p>
        </p:txBody>
      </p:sp>
      <p:sp>
        <p:nvSpPr>
          <p:cNvPr id="116" name="Google Shape;116;p16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MATCH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 looks up a value in a cell range and returns the relative position of the value within the range.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Computer Science Application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is a "</a:t>
            </a:r>
            <a:r>
              <a:rPr b="0" i="1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binary search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 and the lookup range must be sorted unless you specify a match type of 0.</a:t>
            </a:r>
            <a:endParaRPr/>
          </a:p>
        </p:txBody>
      </p:sp>
      <p:sp>
        <p:nvSpPr>
          <p:cNvPr id="117" name="Google Shape;117;p1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6"/>
          <p:cNvSpPr txBox="1"/>
          <p:nvPr/>
        </p:nvSpPr>
        <p:spPr>
          <a:xfrm>
            <a:off x="2935675" y="5689175"/>
            <a:ext cx="3000000" cy="445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Font typeface="Arial"/>
              <a:buNone/>
            </a:pPr>
            <a:r>
              <a:rPr b="1" i="0" lang="en" sz="1400" u="none" cap="none" strike="noStrike">
                <a:solidFill>
                  <a:srgbClr val="1C4587"/>
                </a:solidFill>
                <a:latin typeface="Arial"/>
                <a:ea typeface="Arial"/>
                <a:cs typeface="Arial"/>
                <a:sym typeface="Arial"/>
              </a:rPr>
              <a:t>=MATCH(B7,A1:A5,0)</a:t>
            </a:r>
            <a:endParaRPr/>
          </a:p>
        </p:txBody>
      </p:sp>
      <p:pic>
        <p:nvPicPr>
          <p:cNvPr id="119" name="Google Shape;11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3100" y="3487025"/>
            <a:ext cx="2609850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S1100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