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2" name="Google Shape;42;p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0" name="Google Shape;120;p2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8" name="Google Shape;128;p2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8" name="Google Shape;138;p2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30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9" name="Google Shape;49;p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6" name="Google Shape;56;p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9" name="Google Shape;69;p1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6" name="Google Shape;76;p1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5" name="Google Shape;85;p1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" name="Google Shape;95;p1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2" name="Google Shape;102;p1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9" name="Google Shape;109;p2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/>
          <p:nvPr>
            <p:ph type="ctrTitle"/>
          </p:nvPr>
        </p:nvSpPr>
        <p:spPr>
          <a:xfrm>
            <a:off x="457200" y="751679"/>
            <a:ext cx="8229600" cy="4012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6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72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457200" y="4955197"/>
            <a:ext cx="8229600" cy="1246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16" name="Google Shape;16;p2"/>
          <p:cNvCxnSpPr/>
          <p:nvPr/>
        </p:nvCxnSpPr>
        <p:spPr>
          <a:xfrm>
            <a:off x="457200" y="548639"/>
            <a:ext cx="8229600" cy="0"/>
          </a:xfrm>
          <a:prstGeom prst="straightConnector1">
            <a:avLst/>
          </a:prstGeom>
          <a:noFill/>
          <a:ln cap="flat" cmpd="sng" w="571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7" name="Google Shape;17;p2"/>
          <p:cNvCxnSpPr/>
          <p:nvPr/>
        </p:nvCxnSpPr>
        <p:spPr>
          <a:xfrm>
            <a:off x="457200" y="4844510"/>
            <a:ext cx="8229600" cy="0"/>
          </a:xfrm>
          <a:prstGeom prst="straightConnector1">
            <a:avLst/>
          </a:prstGeom>
          <a:noFill/>
          <a:ln cap="flat" cmpd="sng" w="571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id="21" name="Google Shape;21;p3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22" name="Google Shape;22;p3"/>
          <p:cNvCxnSpPr/>
          <p:nvPr/>
        </p:nvCxnSpPr>
        <p:spPr>
          <a:xfrm>
            <a:off x="159500" y="1135175"/>
            <a:ext cx="8781000" cy="18900"/>
          </a:xfrm>
          <a:prstGeom prst="straightConnector1">
            <a:avLst/>
          </a:prstGeom>
          <a:noFill/>
          <a:ln cap="flat" cmpd="sng" w="50800">
            <a:solidFill>
              <a:srgbClr val="DA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3" name="Google Shape;23;p3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/>
          <p:nvPr>
            <p:ph idx="1" type="body"/>
          </p:nvPr>
        </p:nvSpPr>
        <p:spPr>
          <a:xfrm>
            <a:off x="269600" y="3165125"/>
            <a:ext cx="8342099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26" name="Google Shape;26;p4"/>
          <p:cNvCxnSpPr/>
          <p:nvPr/>
        </p:nvCxnSpPr>
        <p:spPr>
          <a:xfrm>
            <a:off x="269600" y="3000164"/>
            <a:ext cx="8229600" cy="0"/>
          </a:xfrm>
          <a:prstGeom prst="straightConnector1">
            <a:avLst/>
          </a:prstGeom>
          <a:noFill/>
          <a:ln cap="flat" cmpd="sng" w="508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rgbClr val="DA0002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178250" y="1275900"/>
            <a:ext cx="4273499" cy="52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2" type="body"/>
          </p:nvPr>
        </p:nvSpPr>
        <p:spPr>
          <a:xfrm>
            <a:off x="4692275" y="1276026"/>
            <a:ext cx="3994500" cy="52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32" name="Google Shape;32;p5"/>
          <p:cNvCxnSpPr/>
          <p:nvPr/>
        </p:nvCxnSpPr>
        <p:spPr>
          <a:xfrm>
            <a:off x="178250" y="1125825"/>
            <a:ext cx="8508599" cy="4799"/>
          </a:xfrm>
          <a:prstGeom prst="straightConnector1">
            <a:avLst/>
          </a:prstGeom>
          <a:noFill/>
          <a:ln cap="flat" cmpd="sng" w="50800">
            <a:solidFill>
              <a:srgbClr val="DA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9pPr>
          </a:lstStyle>
          <a:p/>
        </p:txBody>
      </p:sp>
      <p:cxnSp>
        <p:nvCxnSpPr>
          <p:cNvPr id="36" name="Google Shape;36;p6"/>
          <p:cNvCxnSpPr/>
          <p:nvPr/>
        </p:nvCxnSpPr>
        <p:spPr>
          <a:xfrm>
            <a:off x="232050" y="1172416"/>
            <a:ext cx="8229600" cy="0"/>
          </a:xfrm>
          <a:prstGeom prst="straightConnector1">
            <a:avLst/>
          </a:prstGeom>
          <a:noFill/>
          <a:ln cap="flat" cmpd="sng" w="508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78250" y="274625"/>
            <a:ext cx="8799900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2pPr>
            <a:lvl3pPr indent="0"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3pPr>
            <a:lvl4pPr indent="0"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4pPr>
            <a:lvl5pPr indent="0"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5pPr>
            <a:lvl6pPr indent="0"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6pPr>
            <a:lvl7pPr indent="0"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7pPr>
            <a:lvl8pPr indent="0"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8pPr>
            <a:lvl9pPr indent="0"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sz="36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8" name="Google Shape;8;p1"/>
          <p:cNvCxnSpPr/>
          <p:nvPr/>
        </p:nvCxnSpPr>
        <p:spPr>
          <a:xfrm flipH="1" rot="10800000">
            <a:off x="65675" y="6397399"/>
            <a:ext cx="9039899" cy="900"/>
          </a:xfrm>
          <a:prstGeom prst="straightConnector1">
            <a:avLst/>
          </a:prstGeom>
          <a:noFill/>
          <a:ln cap="flat" cmpd="sng" w="508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" name="Google Shape;9;p1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" name="Google Shape;10;p1"/>
          <p:cNvSpPr txBox="1"/>
          <p:nvPr/>
        </p:nvSpPr>
        <p:spPr>
          <a:xfrm>
            <a:off x="1826675" y="6459200"/>
            <a:ext cx="5763000" cy="398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Referencing | Visualizing Dependencies</a:t>
            </a:r>
            <a:endParaRPr/>
          </a:p>
        </p:txBody>
      </p:sp>
      <p:pic>
        <p:nvPicPr>
          <p:cNvPr id="11" name="Google Shape;11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66600" y="6559591"/>
            <a:ext cx="1088642" cy="148443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1"/>
          <p:cNvSpPr txBox="1"/>
          <p:nvPr/>
        </p:nvSpPr>
        <p:spPr>
          <a:xfrm>
            <a:off x="7447800" y="6459200"/>
            <a:ext cx="1238999" cy="398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CS1100</a:t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0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 txBox="1"/>
          <p:nvPr>
            <p:ph type="ctrTitle"/>
          </p:nvPr>
        </p:nvSpPr>
        <p:spPr>
          <a:xfrm>
            <a:off x="457200" y="675479"/>
            <a:ext cx="8229600" cy="4012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6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Topic 4: Referencing</a:t>
            </a:r>
            <a:endParaRPr/>
          </a:p>
        </p:txBody>
      </p:sp>
      <p:sp>
        <p:nvSpPr>
          <p:cNvPr id="45" name="Google Shape;45;p8"/>
          <p:cNvSpPr txBox="1"/>
          <p:nvPr>
            <p:ph idx="1" type="subTitle"/>
          </p:nvPr>
        </p:nvSpPr>
        <p:spPr>
          <a:xfrm>
            <a:off x="457200" y="4955197"/>
            <a:ext cx="8229600" cy="1246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0" i="0" lang="en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Lesson 1 - Visualizing Dependencies</a:t>
            </a:r>
            <a:endParaRPr/>
          </a:p>
        </p:txBody>
      </p:sp>
      <p:sp>
        <p:nvSpPr>
          <p:cNvPr id="46" name="Google Shape;46;p8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7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Computer Science and Its Applications</a:t>
            </a:r>
            <a:endParaRPr/>
          </a:p>
        </p:txBody>
      </p:sp>
      <p:sp>
        <p:nvSpPr>
          <p:cNvPr id="123" name="Google Shape;123;p17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2000" u="none" cap="none" strike="noStrike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Computer Science</a:t>
            </a:r>
            <a:endParaRPr/>
          </a:p>
          <a:p>
            <a:pPr indent="-3556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Graph: Nodes and Edges</a:t>
            </a:r>
            <a:endParaRPr/>
          </a:p>
          <a:p>
            <a:pPr indent="-3556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Reachability Problem: </a:t>
            </a:r>
            <a:endParaRPr/>
          </a:p>
          <a:p>
            <a:pPr indent="-3556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Find all nodes reachable from a node.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" sz="20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Application</a:t>
            </a:r>
            <a:endParaRPr/>
          </a:p>
          <a:p>
            <a:pPr indent="-3556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Graph: Data Flow graph</a:t>
            </a:r>
            <a:endParaRPr/>
          </a:p>
          <a:p>
            <a:pPr indent="-3556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Nodes: cells in spreadsheet</a:t>
            </a:r>
            <a:endParaRPr/>
          </a:p>
          <a:p>
            <a:pPr indent="-3556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Edges: dependencies determined by formulas in cells</a:t>
            </a:r>
            <a:endParaRPr/>
          </a:p>
          <a:p>
            <a:pPr indent="-3556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Reachability Problem: Find all cells that depend on a given cell.</a:t>
            </a:r>
            <a:endParaRPr/>
          </a:p>
          <a:p>
            <a: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br>
              <a:rPr b="0" i="0" lang="en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Graphs (with nodes and edges) have many applications in computer science. </a:t>
            </a:r>
            <a:endParaRPr/>
          </a:p>
          <a:p>
            <a: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There are numerous algorithmic graph problems and graph algorithms to solve them. </a:t>
            </a:r>
            <a:endParaRPr/>
          </a:p>
          <a:p>
            <a: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reachability problem is a fundamental and important graph problem.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17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17"/>
          <p:cNvSpPr/>
          <p:nvPr/>
        </p:nvSpPr>
        <p:spPr>
          <a:xfrm>
            <a:off x="7669025" y="1356413"/>
            <a:ext cx="1224766" cy="1296000"/>
          </a:xfrm>
          <a:prstGeom prst="irregularSeal1">
            <a:avLst/>
          </a:prstGeom>
          <a:solidFill>
            <a:srgbClr val="FF0000"/>
          </a:solidFill>
          <a:ln cap="flat" cmpd="sng" w="25400">
            <a:solidFill>
              <a:srgbClr val="C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 Principle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8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Debugging a Formula</a:t>
            </a:r>
            <a:endParaRPr/>
          </a:p>
        </p:txBody>
      </p:sp>
      <p:sp>
        <p:nvSpPr>
          <p:cNvPr id="131" name="Google Shape;131;p18"/>
          <p:cNvSpPr txBox="1"/>
          <p:nvPr>
            <p:ph idx="1" type="body"/>
          </p:nvPr>
        </p:nvSpPr>
        <p:spPr>
          <a:xfrm>
            <a:off x="178250" y="1161675"/>
            <a:ext cx="8799900" cy="513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understand where a complex formula is incorrect, use the </a:t>
            </a:r>
            <a:r>
              <a:rPr b="1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Evaluate Formula</a:t>
            </a: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mechanism which evaluates the formula step-by-step and shows each intermediate result.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is similar to a "debugger" used by programmers.</a:t>
            </a:r>
            <a:endParaRPr/>
          </a:p>
        </p:txBody>
      </p:sp>
      <p:sp>
        <p:nvSpPr>
          <p:cNvPr id="132" name="Google Shape;132;p18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3" name="Google Shape;133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4575" y="3128025"/>
            <a:ext cx="3524250" cy="1362075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18"/>
          <p:cNvSpPr/>
          <p:nvPr/>
        </p:nvSpPr>
        <p:spPr>
          <a:xfrm>
            <a:off x="1994425" y="3792950"/>
            <a:ext cx="1784399" cy="408599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5" name="Google Shape;135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844050" y="3687300"/>
            <a:ext cx="5134100" cy="25495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9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Lesson Summary</a:t>
            </a:r>
            <a:endParaRPr/>
          </a:p>
        </p:txBody>
      </p:sp>
      <p:sp>
        <p:nvSpPr>
          <p:cNvPr id="141" name="Google Shape;141;p19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572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this lesson you learned how to:</a:t>
            </a:r>
            <a:endParaRPr/>
          </a:p>
          <a:p>
            <a:pPr indent="-406400" lvl="0" marL="914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•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understand how a formula uses cells</a:t>
            </a:r>
            <a:endParaRPr/>
          </a:p>
          <a:p>
            <a:pPr indent="-406400" lvl="0" marL="914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•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visualize the dependencies in a worksheet</a:t>
            </a:r>
            <a:endParaRPr/>
          </a:p>
          <a:p>
            <a:pPr indent="-406400" lvl="0" marL="914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•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find errors in your models</a:t>
            </a:r>
            <a:endParaRPr/>
          </a:p>
          <a:p>
            <a:pPr indent="-406400" lvl="0" marL="914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•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tracing to determine proper anchoring</a:t>
            </a:r>
            <a:endParaRPr/>
          </a:p>
          <a:p>
            <a:pPr indent="-406400" lvl="0" marL="914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•"/>
            </a:pPr>
            <a:r>
              <a:rPr b="0" i="0" lang="en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evaluate a formula to debug it</a:t>
            </a:r>
            <a:endParaRPr/>
          </a:p>
        </p:txBody>
      </p:sp>
      <p:sp>
        <p:nvSpPr>
          <p:cNvPr id="142" name="Google Shape;142;p19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0"/>
          <p:cNvSpPr txBox="1"/>
          <p:nvPr>
            <p:ph idx="1" type="body"/>
          </p:nvPr>
        </p:nvSpPr>
        <p:spPr>
          <a:xfrm>
            <a:off x="269600" y="3165125"/>
            <a:ext cx="8342099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</a:pPr>
            <a:r>
              <a:rPr b="1" i="0" lang="en" sz="3600" u="none" cap="none" strike="noStrike">
                <a:solidFill>
                  <a:srgbClr val="99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Questions?</a:t>
            </a:r>
            <a:endParaRPr/>
          </a:p>
        </p:txBody>
      </p:sp>
      <p:sp>
        <p:nvSpPr>
          <p:cNvPr id="148" name="Google Shape;148;p20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Learning Objectives</a:t>
            </a:r>
            <a:endParaRPr/>
          </a:p>
        </p:txBody>
      </p:sp>
      <p:sp>
        <p:nvSpPr>
          <p:cNvPr id="52" name="Google Shape;52;p9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Upon completion of this lesson, you will be able to:</a:t>
            </a:r>
            <a:endParaRPr/>
          </a:p>
          <a:p>
            <a:pPr indent="-2286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locate the cells referenced in a formula</a:t>
            </a:r>
            <a:endParaRPr/>
          </a:p>
          <a:p>
            <a:pPr indent="-2286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trace dependencies between cells</a:t>
            </a:r>
            <a:endParaRPr/>
          </a:p>
          <a:p>
            <a:pPr indent="-2286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uncover dependency errors</a:t>
            </a:r>
            <a:endParaRPr/>
          </a:p>
          <a:p>
            <a:pPr indent="-2286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 formula evaluation to find errors</a:t>
            </a:r>
            <a:endParaRPr/>
          </a:p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Visualizing Formulas</a:t>
            </a:r>
            <a:endParaRPr/>
          </a:p>
        </p:txBody>
      </p:sp>
      <p:sp>
        <p:nvSpPr>
          <p:cNvPr id="59" name="Google Shape;59;p10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When you edit a cell that contains a formula, Excel uses color coding to show which cells the formula references.</a:t>
            </a:r>
            <a:endParaRPr/>
          </a:p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1" name="Google Shape;61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0400" y="2719375"/>
            <a:ext cx="8378625" cy="2521385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0"/>
          <p:cNvSpPr/>
          <p:nvPr/>
        </p:nvSpPr>
        <p:spPr>
          <a:xfrm>
            <a:off x="4610325" y="3729125"/>
            <a:ext cx="2605250" cy="574675"/>
          </a:xfrm>
          <a:custGeom>
            <a:rect b="b" l="l" r="r" t="t"/>
            <a:pathLst>
              <a:path extrusionOk="0" h="120000" w="120000">
                <a:moveTo>
                  <a:pt x="120000" y="120000"/>
                </a:moveTo>
                <a:cubicBezTo>
                  <a:pt x="110592" y="113913"/>
                  <a:pt x="102545" y="85618"/>
                  <a:pt x="93529" y="71998"/>
                </a:cubicBezTo>
                <a:cubicBezTo>
                  <a:pt x="67775" y="33076"/>
                  <a:pt x="40018" y="27438"/>
                  <a:pt x="12940" y="18667"/>
                </a:cubicBezTo>
                <a:cubicBezTo>
                  <a:pt x="8424" y="17201"/>
                  <a:pt x="4526" y="0"/>
                  <a:pt x="0" y="0"/>
                </a:cubicBezTo>
              </a:path>
            </a:pathLst>
          </a:cu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0"/>
          <p:cNvSpPr/>
          <p:nvPr/>
        </p:nvSpPr>
        <p:spPr>
          <a:xfrm>
            <a:off x="4661400" y="3619232"/>
            <a:ext cx="3333225" cy="684575"/>
          </a:xfrm>
          <a:custGeom>
            <a:rect b="b" l="l" r="r" t="t"/>
            <a:pathLst>
              <a:path extrusionOk="0" h="120000" w="120000">
                <a:moveTo>
                  <a:pt x="120000" y="120000"/>
                </a:moveTo>
                <a:cubicBezTo>
                  <a:pt x="94565" y="53332"/>
                  <a:pt x="65157" y="18550"/>
                  <a:pt x="36321" y="10307"/>
                </a:cubicBezTo>
                <a:cubicBezTo>
                  <a:pt x="29893" y="8466"/>
                  <a:pt x="23417" y="11192"/>
                  <a:pt x="17011" y="8072"/>
                </a:cubicBezTo>
                <a:cubicBezTo>
                  <a:pt x="11366" y="5320"/>
                  <a:pt x="5073" y="-6516"/>
                  <a:pt x="0" y="5832"/>
                </a:cubicBezTo>
              </a:path>
            </a:pathLst>
          </a:cu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0"/>
          <p:cNvSpPr/>
          <p:nvPr/>
        </p:nvSpPr>
        <p:spPr>
          <a:xfrm>
            <a:off x="3920675" y="4520925"/>
            <a:ext cx="1226015" cy="270455"/>
          </a:xfrm>
          <a:custGeom>
            <a:rect b="b" l="l" r="r" t="t"/>
            <a:pathLst>
              <a:path extrusionOk="0" h="120000" w="120000">
                <a:moveTo>
                  <a:pt x="120000" y="0"/>
                </a:moveTo>
                <a:cubicBezTo>
                  <a:pt x="87838" y="94856"/>
                  <a:pt x="17993" y="189021"/>
                  <a:pt x="0" y="47665"/>
                </a:cubicBezTo>
              </a:path>
            </a:pathLst>
          </a:cu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0"/>
          <p:cNvSpPr/>
          <p:nvPr/>
        </p:nvSpPr>
        <p:spPr>
          <a:xfrm>
            <a:off x="3575875" y="4520925"/>
            <a:ext cx="2579725" cy="406550"/>
          </a:xfrm>
          <a:custGeom>
            <a:rect b="b" l="l" r="r" t="t"/>
            <a:pathLst>
              <a:path extrusionOk="0" h="120000" w="120000">
                <a:moveTo>
                  <a:pt x="120000" y="0"/>
                </a:moveTo>
                <a:cubicBezTo>
                  <a:pt x="109333" y="58000"/>
                  <a:pt x="94518" y="79067"/>
                  <a:pt x="80792" y="98002"/>
                </a:cubicBezTo>
                <a:cubicBezTo>
                  <a:pt x="54219" y="134647"/>
                  <a:pt x="21233" y="134167"/>
                  <a:pt x="0" y="26387"/>
                </a:cubicBezTo>
              </a:path>
            </a:pathLst>
          </a:cu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0"/>
          <p:cNvSpPr txBox="1"/>
          <p:nvPr/>
        </p:nvSpPr>
        <p:spPr>
          <a:xfrm>
            <a:off x="430550" y="5423025"/>
            <a:ext cx="8457299" cy="889499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Note: As the visualization shows, the formula references B1 twice. The following formula is more modular and references B1 only once: =IF(OR(B4="AAA",B4="AARP"),0.9,1)*B$1*12. Follow the DRY rule: </a:t>
            </a:r>
            <a:r>
              <a:rPr b="0" i="0" lang="en" sz="14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on’t </a:t>
            </a:r>
            <a:r>
              <a:rPr b="0" i="0" lang="en" sz="14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epeat </a:t>
            </a:r>
            <a:r>
              <a:rPr b="0" i="0" lang="en" sz="14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</a:t>
            </a: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ourself. In this example this means: Don’t repeat B$1 in the forumula.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1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The Structure of a Formula</a:t>
            </a:r>
            <a:endParaRPr/>
          </a:p>
        </p:txBody>
      </p:sp>
      <p:sp>
        <p:nvSpPr>
          <p:cNvPr id="72" name="Google Shape;72;p11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Excel distinguishes between two types of cell references:</a:t>
            </a:r>
            <a:endParaRPr/>
          </a:p>
          <a:p>
            <a:pPr indent="-2286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•"/>
            </a:pPr>
            <a:r>
              <a:rPr b="1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Precedent cells</a:t>
            </a: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 </a:t>
            </a: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  </a:t>
            </a:r>
            <a:endParaRPr/>
          </a:p>
          <a:p>
            <a:pPr indent="-381000" lvl="1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are referred to by a formula in another cell. For example, if cell D10 contains the formula </a:t>
            </a:r>
            <a:r>
              <a:rPr b="0" i="1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=B5</a:t>
            </a: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cell </a:t>
            </a:r>
            <a:r>
              <a:rPr b="1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B5 is a precedent to cell D10</a:t>
            </a: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indent="-2286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•"/>
            </a:pPr>
            <a:r>
              <a:rPr b="1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Dependent cells </a:t>
            </a: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   </a:t>
            </a:r>
            <a:endParaRPr/>
          </a:p>
          <a:p>
            <a:pPr indent="-381000" lvl="1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contain formulas that refer to other cells. For example, if cell D10 contains the formula </a:t>
            </a:r>
            <a:r>
              <a:rPr b="0" i="1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=B5</a:t>
            </a: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cell </a:t>
            </a:r>
            <a:r>
              <a:rPr b="1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D10 is a dependent of cell B5</a:t>
            </a: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2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Visualizing Dependencies</a:t>
            </a:r>
            <a:endParaRPr/>
          </a:p>
        </p:txBody>
      </p:sp>
      <p:sp>
        <p:nvSpPr>
          <p:cNvPr id="79" name="Google Shape;79;p12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b="1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Trace Dependents</a:t>
            </a: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and </a:t>
            </a:r>
            <a:r>
              <a:rPr b="1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Trace Precedents</a:t>
            </a: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mechanisms, located on the ‘Formulas’ tab, are useful in understanding dependent and precedent cells and uncover errors in referencing.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1" name="Google Shape;81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1010" y="3076949"/>
            <a:ext cx="8335355" cy="2207319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2"/>
          <p:cNvSpPr/>
          <p:nvPr/>
        </p:nvSpPr>
        <p:spPr>
          <a:xfrm>
            <a:off x="5525878" y="3534401"/>
            <a:ext cx="1072240" cy="989474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3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Tracing a Formula's Dependencies</a:t>
            </a:r>
            <a:endParaRPr/>
          </a:p>
        </p:txBody>
      </p:sp>
      <p:sp>
        <p:nvSpPr>
          <p:cNvPr id="88" name="Google Shape;88;p13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9" name="Google Shape;89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8250" y="1902925"/>
            <a:ext cx="4611175" cy="1727325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3"/>
          <p:cNvSpPr txBox="1"/>
          <p:nvPr/>
        </p:nvSpPr>
        <p:spPr>
          <a:xfrm>
            <a:off x="178250" y="1481425"/>
            <a:ext cx="2196600" cy="4214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83F04"/>
              </a:buClr>
              <a:buFont typeface="Comic Sans MS"/>
              <a:buNone/>
            </a:pPr>
            <a:r>
              <a:rPr b="1" i="0" lang="en" sz="1400" u="none" cap="none" strike="noStrike">
                <a:solidFill>
                  <a:srgbClr val="783F04"/>
                </a:solidFill>
                <a:latin typeface="Comic Sans MS"/>
                <a:ea typeface="Comic Sans MS"/>
                <a:cs typeface="Comic Sans MS"/>
                <a:sym typeface="Comic Sans MS"/>
              </a:rPr>
              <a:t>Trace Precedents</a:t>
            </a:r>
            <a:endParaRPr/>
          </a:p>
        </p:txBody>
      </p:sp>
      <p:pic>
        <p:nvPicPr>
          <p:cNvPr id="91" name="Google Shape;91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8250" y="4393250"/>
            <a:ext cx="4427974" cy="1672949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3"/>
          <p:cNvSpPr txBox="1"/>
          <p:nvPr/>
        </p:nvSpPr>
        <p:spPr>
          <a:xfrm>
            <a:off x="178250" y="3971750"/>
            <a:ext cx="2196600" cy="4214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83F04"/>
              </a:buClr>
              <a:buFont typeface="Comic Sans MS"/>
              <a:buNone/>
            </a:pPr>
            <a:r>
              <a:rPr b="1" i="0" lang="en" sz="1400" u="none" cap="none" strike="noStrike">
                <a:solidFill>
                  <a:srgbClr val="783F04"/>
                </a:solidFill>
                <a:latin typeface="Comic Sans MS"/>
                <a:ea typeface="Comic Sans MS"/>
                <a:cs typeface="Comic Sans MS"/>
                <a:sym typeface="Comic Sans MS"/>
              </a:rPr>
              <a:t>Trace Dependents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Dependents of "Starting Balance"</a:t>
            </a:r>
            <a:endParaRPr/>
          </a:p>
        </p:txBody>
      </p:sp>
      <p:sp>
        <p:nvSpPr>
          <p:cNvPr id="98" name="Google Shape;98;p14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S1100.E2 - Excel" id="99" name="Google Shape;99;p14"/>
          <p:cNvPicPr preferRelativeResize="0"/>
          <p:nvPr/>
        </p:nvPicPr>
        <p:blipFill rotWithShape="1">
          <a:blip r:embed="rId3">
            <a:alphaModFix/>
          </a:blip>
          <a:srcRect b="5760" l="735" r="43087" t="27629"/>
          <a:stretch/>
        </p:blipFill>
        <p:spPr>
          <a:xfrm>
            <a:off x="234674" y="1322700"/>
            <a:ext cx="7801199" cy="501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Dependents of First "Extra Deposit"</a:t>
            </a:r>
            <a:endParaRPr/>
          </a:p>
        </p:txBody>
      </p:sp>
      <p:sp>
        <p:nvSpPr>
          <p:cNvPr id="105" name="Google Shape;105;p15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S1100.E2 - Excel" id="106" name="Google Shape;106;p15"/>
          <p:cNvPicPr preferRelativeResize="0"/>
          <p:nvPr/>
        </p:nvPicPr>
        <p:blipFill rotWithShape="1">
          <a:blip r:embed="rId3">
            <a:alphaModFix/>
          </a:blip>
          <a:srcRect b="2389" l="626" r="42445" t="26241"/>
          <a:stretch/>
        </p:blipFill>
        <p:spPr>
          <a:xfrm>
            <a:off x="395349" y="1248949"/>
            <a:ext cx="7433099" cy="5048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/>
          <p:nvPr>
            <p:ph type="title"/>
          </p:nvPr>
        </p:nvSpPr>
        <p:spPr>
          <a:xfrm>
            <a:off x="178250" y="265250"/>
            <a:ext cx="8931299" cy="76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" sz="3200" u="none" cap="none" strike="noStrike">
                <a:solidFill>
                  <a:srgbClr val="DA0002"/>
                </a:solidFill>
                <a:latin typeface="Arial"/>
                <a:ea typeface="Arial"/>
                <a:cs typeface="Arial"/>
                <a:sym typeface="Arial"/>
              </a:rPr>
              <a:t>Using Tracing to Understand Anchoring</a:t>
            </a:r>
            <a:endParaRPr/>
          </a:p>
        </p:txBody>
      </p:sp>
      <p:sp>
        <p:nvSpPr>
          <p:cNvPr id="112" name="Google Shape;112;p16"/>
          <p:cNvSpPr txBox="1"/>
          <p:nvPr>
            <p:ph idx="1" type="body"/>
          </p:nvPr>
        </p:nvSpPr>
        <p:spPr>
          <a:xfrm>
            <a:off x="178250" y="1161675"/>
            <a:ext cx="8799900" cy="51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understand how to properly anchor columns or rows with </a:t>
            </a:r>
            <a:r>
              <a:rPr b="1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$</a:t>
            </a: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use tracing before and after you copy a formula.</a:t>
            </a:r>
            <a:endParaRPr/>
          </a:p>
        </p:txBody>
      </p:sp>
      <p:sp>
        <p:nvSpPr>
          <p:cNvPr id="113" name="Google Shape;113;p16"/>
          <p:cNvSpPr txBox="1"/>
          <p:nvPr>
            <p:ph idx="12" type="sldNum"/>
          </p:nvPr>
        </p:nvSpPr>
        <p:spPr>
          <a:xfrm>
            <a:off x="8556875" y="6489803"/>
            <a:ext cx="548699" cy="337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4" name="Google Shape;114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7650" y="2361775"/>
            <a:ext cx="4291574" cy="1645324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16"/>
          <p:cNvSpPr txBox="1"/>
          <p:nvPr/>
        </p:nvSpPr>
        <p:spPr>
          <a:xfrm>
            <a:off x="4559225" y="3260250"/>
            <a:ext cx="4074000" cy="337499"/>
          </a:xfrm>
          <a:prstGeom prst="rect">
            <a:avLst/>
          </a:prstGeom>
          <a:noFill/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=IF(OR(B4="AAA",B4="AARP"),B1*0.9,B1)*12</a:t>
            </a:r>
            <a:endParaRPr/>
          </a:p>
        </p:txBody>
      </p:sp>
      <p:pic>
        <p:nvPicPr>
          <p:cNvPr id="116" name="Google Shape;116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67649" y="4341275"/>
            <a:ext cx="4291574" cy="1598296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6"/>
          <p:cNvSpPr txBox="1"/>
          <p:nvPr/>
        </p:nvSpPr>
        <p:spPr>
          <a:xfrm>
            <a:off x="5159225" y="3933475"/>
            <a:ext cx="3473999" cy="18758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83F04"/>
              </a:buClr>
              <a:buFont typeface="Comic Sans MS"/>
              <a:buNone/>
            </a:pPr>
            <a:r>
              <a:rPr b="0" i="0" lang="en" sz="1800" u="none" cap="none" strike="noStrike">
                <a:solidFill>
                  <a:srgbClr val="783F04"/>
                </a:solidFill>
                <a:latin typeface="Comic Sans MS"/>
                <a:ea typeface="Comic Sans MS"/>
                <a:cs typeface="Comic Sans MS"/>
                <a:sym typeface="Comic Sans MS"/>
              </a:rPr>
              <a:t>So, from this you can see how the references change when copying. This means that the reference to B1 must be anchored along the row with B$1.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S1100">
  <a:themeElements>
    <a:clrScheme name="Custom 218">
      <a:dk1>
        <a:srgbClr val="000000"/>
      </a:dk1>
      <a:lt1>
        <a:srgbClr val="FFFFFF"/>
      </a:lt1>
      <a:dk2>
        <a:srgbClr val="5B595A"/>
      </a:dk2>
      <a:lt2>
        <a:srgbClr val="CFD4D4"/>
      </a:lt2>
      <a:accent1>
        <a:srgbClr val="CC0202"/>
      </a:accent1>
      <a:accent2>
        <a:srgbClr val="228AFF"/>
      </a:accent2>
      <a:accent3>
        <a:srgbClr val="FBC82F"/>
      </a:accent3>
      <a:accent4>
        <a:srgbClr val="253E91"/>
      </a:accent4>
      <a:accent5>
        <a:srgbClr val="F68D0C"/>
      </a:accent5>
      <a:accent6>
        <a:srgbClr val="257E12"/>
      </a:accent6>
      <a:hlink>
        <a:srgbClr val="144C72"/>
      </a:hlink>
      <a:folHlink>
        <a:srgbClr val="8C9D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