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522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4156" y="333801"/>
            <a:ext cx="5593435" cy="3031300"/>
          </a:xfrm>
        </p:spPr>
        <p:txBody>
          <a:bodyPr lIns="0" anchor="t" anchorCtr="0">
            <a:noAutofit/>
          </a:bodyPr>
          <a:lstStyle>
            <a:lvl1pPr algn="l">
              <a:lnSpc>
                <a:spcPts val="3825"/>
              </a:lnSpc>
              <a:defRPr sz="3300" b="1" i="0" spc="38" baseline="0">
                <a:solidFill>
                  <a:srgbClr val="000000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4157" y="1629998"/>
            <a:ext cx="5593434" cy="1830500"/>
          </a:xfrm>
        </p:spPr>
        <p:txBody>
          <a:bodyPr lIns="0">
            <a:noAutofit/>
          </a:bodyPr>
          <a:lstStyle>
            <a:lvl1pPr marL="0" indent="0" algn="l">
              <a:lnSpc>
                <a:spcPts val="3825"/>
              </a:lnSpc>
              <a:buNone/>
              <a:defRPr sz="3300" b="0" i="0" cap="all" spc="38" baseline="0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0636" y="587062"/>
            <a:ext cx="1971398" cy="1087639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650" b="0" i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December 17, 2018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70780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73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2" y="1638301"/>
            <a:ext cx="4038599" cy="4571999"/>
          </a:xfrm>
        </p:spPr>
        <p:txBody>
          <a:bodyPr/>
          <a:lstStyle>
            <a:lvl2pPr>
              <a:defRPr cap="none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1638300"/>
            <a:ext cx="4038600" cy="4572000"/>
          </a:xfrm>
        </p:spPr>
        <p:txBody>
          <a:bodyPr/>
          <a:lstStyle>
            <a:lvl2pPr>
              <a:defRPr cap="none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03153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 / table / chart / video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8200" y="1638300"/>
            <a:ext cx="4038600" cy="4572000"/>
          </a:xfrm>
        </p:spPr>
        <p:txBody>
          <a:bodyPr/>
          <a:lstStyle>
            <a:lvl2pPr>
              <a:defRPr cap="none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57200" y="1638300"/>
            <a:ext cx="4038600" cy="4572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Drag content to placeholder or click icon to add content (tables and charts, images, videos, etc…)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968140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image / table / chart /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57200" y="1638548"/>
            <a:ext cx="4038600" cy="4571752"/>
          </a:xfrm>
        </p:spPr>
        <p:txBody>
          <a:bodyPr/>
          <a:lstStyle>
            <a:lvl2pPr>
              <a:defRPr cap="none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648200" y="1638300"/>
            <a:ext cx="4038600" cy="4572000"/>
          </a:xfrm>
        </p:spPr>
        <p:txBody>
          <a:bodyPr/>
          <a:lstStyle/>
          <a:p>
            <a:pPr lvl="0"/>
            <a:r>
              <a:rPr lang="en-US" dirty="0"/>
              <a:t>Drag content to placeholder or click icon to add content (tables and charts, images, videos, etc…)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31741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image / table / chart / video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648200" y="1638300"/>
            <a:ext cx="4038600" cy="4572000"/>
          </a:xfrm>
        </p:spPr>
        <p:txBody>
          <a:bodyPr/>
          <a:lstStyle/>
          <a:p>
            <a:pPr lvl="0"/>
            <a:r>
              <a:rPr lang="en-US" dirty="0"/>
              <a:t>Drag content to placeholder or click icon to add content (tables and charts, images, videos, etc…)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457200" y="1638300"/>
            <a:ext cx="4038600" cy="4572000"/>
          </a:xfrm>
        </p:spPr>
        <p:txBody>
          <a:bodyPr/>
          <a:lstStyle/>
          <a:p>
            <a:pPr lvl="0"/>
            <a:r>
              <a:rPr lang="en-US" dirty="0"/>
              <a:t>Drag content to placeholder or click icon to add content (tables and charts, images, videos, etc…)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894387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image / table / chart /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0" y="6092072"/>
            <a:ext cx="5918200" cy="216574"/>
          </a:xfrm>
        </p:spPr>
        <p:txBody>
          <a:bodyPr/>
          <a:lstStyle>
            <a:lvl1pPr marL="0" indent="0">
              <a:buNone/>
              <a:defRPr sz="825" b="0" i="1" baseline="0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  <a:lvl3pPr marL="685800" indent="0">
              <a:buNone/>
              <a:defRPr/>
            </a:lvl3pPr>
            <a:lvl5pPr>
              <a:defRPr i="1"/>
            </a:lvl5pPr>
          </a:lstStyle>
          <a:p>
            <a:pPr lvl="0"/>
            <a:r>
              <a:rPr lang="en-US" dirty="0"/>
              <a:t>Image / table / chart / video caption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457200" y="1638300"/>
            <a:ext cx="8229600" cy="4392010"/>
          </a:xfrm>
        </p:spPr>
        <p:txBody>
          <a:bodyPr/>
          <a:lstStyle/>
          <a:p>
            <a:pPr lvl="0"/>
            <a:r>
              <a:rPr lang="en-US" dirty="0"/>
              <a:t>Drag content to placeholder or click icon to add content </a:t>
            </a:r>
            <a:br>
              <a:rPr lang="en-US" dirty="0"/>
            </a:br>
            <a:r>
              <a:rPr lang="en-US" dirty="0"/>
              <a:t>(tables and charts, images, videos, etc…)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98122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3334" y="468630"/>
            <a:ext cx="2297430" cy="3063240"/>
          </a:xfrm>
          <a:solidFill>
            <a:schemeClr val="bg1">
              <a:alpha val="80000"/>
            </a:schemeClr>
          </a:solidFill>
        </p:spPr>
        <p:txBody>
          <a:bodyPr lIns="201168" tIns="118872" rIns="201168" bIns="118872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650" b="0" i="1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Image caption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0342367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57200" y="751679"/>
            <a:ext cx="8229600" cy="401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7200" b="1">
                <a:solidFill>
                  <a:schemeClr val="accent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7200" b="1">
                <a:solidFill>
                  <a:schemeClr val="accent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7200" b="1">
                <a:solidFill>
                  <a:schemeClr val="accent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7200" b="1">
                <a:solidFill>
                  <a:schemeClr val="accent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7200" b="1">
                <a:solidFill>
                  <a:schemeClr val="accent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7200" b="1">
                <a:solidFill>
                  <a:schemeClr val="accent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7200" b="1">
                <a:solidFill>
                  <a:schemeClr val="accent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7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57200" y="4955197"/>
            <a:ext cx="8229600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8232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600" b="1">
                <a:solidFill>
                  <a:srgbClr val="DA0002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600" b="1">
                <a:solidFill>
                  <a:srgbClr val="DA0002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600" b="1">
                <a:solidFill>
                  <a:srgbClr val="DA0002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600" b="1">
                <a:solidFill>
                  <a:srgbClr val="DA0002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600" b="1">
                <a:solidFill>
                  <a:srgbClr val="DA0002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600" b="1">
                <a:solidFill>
                  <a:srgbClr val="DA0002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600" b="1">
                <a:solidFill>
                  <a:srgbClr val="DA0002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178250" y="1161675"/>
            <a:ext cx="8799900" cy="513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037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0636" y="587062"/>
            <a:ext cx="1971398" cy="543239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650" b="0" i="1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Section #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157" y="6505804"/>
            <a:ext cx="370643" cy="1269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25" b="1" i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04156" y="6511182"/>
            <a:ext cx="5237019" cy="12156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25"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004156" y="333801"/>
            <a:ext cx="5593435" cy="3031300"/>
          </a:xfrm>
        </p:spPr>
        <p:txBody>
          <a:bodyPr lIns="0" anchor="t" anchorCtr="0">
            <a:noAutofit/>
          </a:bodyPr>
          <a:lstStyle>
            <a:lvl1pPr algn="l">
              <a:lnSpc>
                <a:spcPts val="3825"/>
              </a:lnSpc>
              <a:defRPr sz="3300" b="1" i="0" spc="38" baseline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4157" y="1629998"/>
            <a:ext cx="5593434" cy="1830500"/>
          </a:xfrm>
        </p:spPr>
        <p:txBody>
          <a:bodyPr lIns="0">
            <a:noAutofit/>
          </a:bodyPr>
          <a:lstStyle>
            <a:lvl1pPr marL="0" indent="0" algn="l">
              <a:lnSpc>
                <a:spcPts val="3825"/>
              </a:lnSpc>
              <a:buNone/>
              <a:defRPr sz="3300" b="0" i="0" cap="all" spc="38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1389384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yellow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0636" y="587062"/>
            <a:ext cx="1971398" cy="543239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650" b="0" i="1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Section #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157" y="6505804"/>
            <a:ext cx="370643" cy="1269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25" b="1" i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04156" y="6511182"/>
            <a:ext cx="5237019" cy="12156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004156" y="333801"/>
            <a:ext cx="5593435" cy="3031300"/>
          </a:xfrm>
        </p:spPr>
        <p:txBody>
          <a:bodyPr lIns="0" anchor="t" anchorCtr="0">
            <a:noAutofit/>
          </a:bodyPr>
          <a:lstStyle>
            <a:lvl1pPr algn="l">
              <a:lnSpc>
                <a:spcPts val="3825"/>
              </a:lnSpc>
              <a:defRPr sz="3300" b="1" i="0" spc="38" baseline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4157" y="1629998"/>
            <a:ext cx="5593434" cy="1830500"/>
          </a:xfrm>
        </p:spPr>
        <p:txBody>
          <a:bodyPr lIns="0">
            <a:noAutofit/>
          </a:bodyPr>
          <a:lstStyle>
            <a:lvl1pPr marL="0" indent="0" algn="l">
              <a:lnSpc>
                <a:spcPts val="3825"/>
              </a:lnSpc>
              <a:buNone/>
              <a:defRPr sz="3300" b="0" i="0" cap="all" spc="38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237241238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0636" y="587062"/>
            <a:ext cx="1971398" cy="543239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650" b="0" i="1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Section #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157" y="6505804"/>
            <a:ext cx="370643" cy="1269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25" b="1" i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04156" y="6511182"/>
            <a:ext cx="5237019" cy="12156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004156" y="333801"/>
            <a:ext cx="5593435" cy="3031300"/>
          </a:xfrm>
        </p:spPr>
        <p:txBody>
          <a:bodyPr lIns="0" anchor="t" anchorCtr="0">
            <a:noAutofit/>
          </a:bodyPr>
          <a:lstStyle>
            <a:lvl1pPr algn="l">
              <a:lnSpc>
                <a:spcPts val="3825"/>
              </a:lnSpc>
              <a:defRPr sz="3300" b="1" i="0" spc="38" baseline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4157" y="1629998"/>
            <a:ext cx="5593434" cy="1830500"/>
          </a:xfrm>
        </p:spPr>
        <p:txBody>
          <a:bodyPr lIns="0">
            <a:noAutofit/>
          </a:bodyPr>
          <a:lstStyle>
            <a:lvl1pPr marL="0" indent="0" algn="l">
              <a:lnSpc>
                <a:spcPts val="3825"/>
              </a:lnSpc>
              <a:buNone/>
              <a:defRPr sz="3300" b="0" i="0" cap="all" spc="38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23332823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0636" y="587062"/>
            <a:ext cx="1971398" cy="543239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650" b="0" i="1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Section #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157" y="6505804"/>
            <a:ext cx="370643" cy="1269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25" b="1" i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04156" y="6511182"/>
            <a:ext cx="5237019" cy="12156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004156" y="333801"/>
            <a:ext cx="5593435" cy="3031300"/>
          </a:xfrm>
        </p:spPr>
        <p:txBody>
          <a:bodyPr lIns="0" anchor="t" anchorCtr="0">
            <a:noAutofit/>
          </a:bodyPr>
          <a:lstStyle>
            <a:lvl1pPr algn="l">
              <a:lnSpc>
                <a:spcPts val="3825"/>
              </a:lnSpc>
              <a:defRPr sz="3300" b="1" i="0" spc="38" baseline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4157" y="1629998"/>
            <a:ext cx="5593434" cy="1830500"/>
          </a:xfrm>
        </p:spPr>
        <p:txBody>
          <a:bodyPr lIns="0">
            <a:noAutofit/>
          </a:bodyPr>
          <a:lstStyle>
            <a:lvl1pPr marL="0" indent="0" algn="l">
              <a:lnSpc>
                <a:spcPts val="3825"/>
              </a:lnSpc>
              <a:buNone/>
              <a:defRPr sz="3300" b="0" i="0" cap="all" spc="38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28984222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3334" y="468630"/>
            <a:ext cx="2297430" cy="3063240"/>
          </a:xfrm>
          <a:solidFill>
            <a:schemeClr val="bg1">
              <a:alpha val="80000"/>
            </a:schemeClr>
          </a:solidFill>
        </p:spPr>
        <p:txBody>
          <a:bodyPr lIns="201168" tIns="118872" rIns="201168" bIns="118872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650" b="0" i="1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Section #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157" y="6505804"/>
            <a:ext cx="370643" cy="1269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25" b="1" i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04156" y="6511182"/>
            <a:ext cx="5237019" cy="12156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004156" y="333801"/>
            <a:ext cx="5593435" cy="3031300"/>
          </a:xfrm>
        </p:spPr>
        <p:txBody>
          <a:bodyPr lIns="0" anchor="t" anchorCtr="0">
            <a:noAutofit/>
          </a:bodyPr>
          <a:lstStyle>
            <a:lvl1pPr algn="l">
              <a:lnSpc>
                <a:spcPts val="3825"/>
              </a:lnSpc>
              <a:defRPr sz="3300" b="1" i="0" spc="38" baseline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4157" y="1629998"/>
            <a:ext cx="5593434" cy="1830500"/>
          </a:xfrm>
        </p:spPr>
        <p:txBody>
          <a:bodyPr lIns="0">
            <a:noAutofit/>
          </a:bodyPr>
          <a:lstStyle>
            <a:lvl1pPr marL="0" indent="0" algn="l">
              <a:lnSpc>
                <a:spcPts val="3825"/>
              </a:lnSpc>
              <a:buNone/>
              <a:defRPr sz="3300" b="0" i="0" cap="all" spc="38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110589983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57202" y="2042719"/>
            <a:ext cx="8229599" cy="4167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457199" y="1638301"/>
            <a:ext cx="8229600" cy="404419"/>
          </a:xfrm>
        </p:spPr>
        <p:txBody>
          <a:bodyPr/>
          <a:lstStyle>
            <a:lvl1pPr marL="0" indent="0">
              <a:buNone/>
              <a:defRPr sz="1650" b="1" i="0" cap="none" baseline="0">
                <a:solidFill>
                  <a:srgbClr val="000000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0572564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57200" y="16383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3798682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57202" y="2042719"/>
            <a:ext cx="4038599" cy="4167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57199" y="1638301"/>
            <a:ext cx="4038599" cy="404419"/>
          </a:xfrm>
        </p:spPr>
        <p:txBody>
          <a:bodyPr/>
          <a:lstStyle>
            <a:lvl1pPr marL="0" indent="0">
              <a:buNone/>
              <a:defRPr sz="1650" b="1" i="0" cap="none" baseline="0">
                <a:solidFill>
                  <a:srgbClr val="000000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4648200" y="2042719"/>
            <a:ext cx="4038599" cy="4167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4648197" y="1638301"/>
            <a:ext cx="4038599" cy="404419"/>
          </a:xfrm>
        </p:spPr>
        <p:txBody>
          <a:bodyPr/>
          <a:lstStyle>
            <a:lvl1pPr marL="0" indent="0">
              <a:buNone/>
              <a:defRPr sz="1650" b="1" i="0" cap="none" baseline="0">
                <a:solidFill>
                  <a:srgbClr val="000000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567549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95572"/>
            <a:ext cx="8229600" cy="8686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8300"/>
            <a:ext cx="82296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05804"/>
            <a:ext cx="2133600" cy="1269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25" b="1" i="0">
                <a:solidFill>
                  <a:schemeClr val="accent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7" name="Straight Connector 6"/>
          <p:cNvCxnSpPr/>
          <p:nvPr/>
        </p:nvCxnSpPr>
        <p:spPr>
          <a:xfrm>
            <a:off x="457199" y="1487672"/>
            <a:ext cx="8229600" cy="0"/>
          </a:xfrm>
          <a:prstGeom prst="line">
            <a:avLst/>
          </a:prstGeom>
          <a:ln w="254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57199" y="6511182"/>
            <a:ext cx="5237019" cy="12156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25" b="0" i="0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</p:spTree>
    <p:extLst>
      <p:ext uri="{BB962C8B-B14F-4D97-AF65-F5344CB8AC3E}">
        <p14:creationId xmlns:p14="http://schemas.microsoft.com/office/powerpoint/2010/main" val="228819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550" b="1" i="0" kern="1200" cap="all" baseline="0">
          <a:solidFill>
            <a:schemeClr val="accent1"/>
          </a:solidFill>
          <a:latin typeface="Lato Black" charset="0"/>
          <a:ea typeface="Lato Black" charset="0"/>
          <a:cs typeface="Lato Black" charset="0"/>
        </a:defRPr>
      </a:lvl1pPr>
    </p:titleStyle>
    <p:bodyStyle>
      <a:lvl1pPr marL="257175" indent="-257175" algn="l" defTabSz="342900" rtl="0" eaLnBrk="1" latinLnBrk="0" hangingPunct="1">
        <a:lnSpc>
          <a:spcPct val="104000"/>
        </a:lnSpc>
        <a:spcBef>
          <a:spcPts val="0"/>
        </a:spcBef>
        <a:spcAft>
          <a:spcPts val="300"/>
        </a:spcAft>
        <a:buClr>
          <a:schemeClr val="accent1"/>
        </a:buClr>
        <a:buFont typeface="Wingdings" charset="2"/>
        <a:buChar char="§"/>
        <a:defRPr sz="1650" b="0" i="0" kern="1200" cap="none" baseline="0">
          <a:solidFill>
            <a:srgbClr val="000000"/>
          </a:solidFill>
          <a:latin typeface="Lato" charset="0"/>
          <a:ea typeface="Lato" charset="0"/>
          <a:cs typeface="Lato" charset="0"/>
        </a:defRPr>
      </a:lvl1pPr>
      <a:lvl2pPr marL="557213" indent="-214313" algn="l" defTabSz="342900" rtl="0" eaLnBrk="1" latinLnBrk="0" hangingPunct="1">
        <a:lnSpc>
          <a:spcPct val="104000"/>
        </a:lnSpc>
        <a:spcBef>
          <a:spcPts val="0"/>
        </a:spcBef>
        <a:spcAft>
          <a:spcPts val="300"/>
        </a:spcAft>
        <a:buClr>
          <a:schemeClr val="tx1"/>
        </a:buClr>
        <a:buFont typeface="Wingdings" charset="2"/>
        <a:buChar char="§"/>
        <a:defRPr sz="1650" b="0" i="0" kern="1200">
          <a:solidFill>
            <a:srgbClr val="000000"/>
          </a:solidFill>
          <a:latin typeface="Lato" charset="0"/>
          <a:ea typeface="Lato" charset="0"/>
          <a:cs typeface="Lato" charset="0"/>
        </a:defRPr>
      </a:lvl2pPr>
      <a:lvl3pPr marL="857250" indent="-171450" algn="l" defTabSz="342900" rtl="0" eaLnBrk="1" latinLnBrk="0" hangingPunct="1">
        <a:lnSpc>
          <a:spcPct val="104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charset="2"/>
        <a:buChar char="§"/>
        <a:defRPr sz="1725" b="0" i="0" kern="1200">
          <a:solidFill>
            <a:srgbClr val="000000"/>
          </a:solidFill>
          <a:latin typeface="Lato" charset="0"/>
          <a:ea typeface="Lato" charset="0"/>
          <a:cs typeface="Lato" charset="0"/>
        </a:defRPr>
      </a:lvl3pPr>
      <a:lvl4pPr marL="1028700" indent="0" algn="l" defTabSz="342900" rtl="0" eaLnBrk="1" latinLnBrk="0" hangingPunct="1">
        <a:spcBef>
          <a:spcPct val="20000"/>
        </a:spcBef>
        <a:buClr>
          <a:schemeClr val="accent1"/>
        </a:buClr>
        <a:buFont typeface="Wingdings" charset="2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32">
          <p15:clr>
            <a:srgbClr val="F26B43"/>
          </p15:clr>
        </p15:guide>
        <p15:guide id="2" orient="horz" pos="3912">
          <p15:clr>
            <a:srgbClr val="F26B43"/>
          </p15:clr>
        </p15:guide>
        <p15:guide id="3" orient="horz" pos="4176">
          <p15:clr>
            <a:srgbClr val="F26B43"/>
          </p15:clr>
        </p15:guide>
        <p15:guide id="4" pos="384">
          <p15:clr>
            <a:srgbClr val="F26B43"/>
          </p15:clr>
        </p15:guide>
        <p15:guide id="5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More Excel Functions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54A201-1E2D-42A9-A2F3-DEF5D9E33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CS 1100: Computer Science and Its Applications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Example: Date Processing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6D0456-34FF-4B75-9FFB-664EBAB1CD3C}"/>
              </a:ext>
            </a:extLst>
          </p:cNvPr>
          <p:cNvGrpSpPr/>
          <p:nvPr/>
        </p:nvGrpSpPr>
        <p:grpSpPr>
          <a:xfrm>
            <a:off x="568869" y="1902972"/>
            <a:ext cx="8006262" cy="4575575"/>
            <a:chOff x="317250" y="1394300"/>
            <a:chExt cx="8006262" cy="4575575"/>
          </a:xfrm>
        </p:grpSpPr>
        <p:pic>
          <p:nvPicPr>
            <p:cNvPr id="114" name="Google Shape;114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7250" y="1394300"/>
              <a:ext cx="3222974" cy="1529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6069" y="3718200"/>
              <a:ext cx="1705225" cy="1865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17"/>
            <p:cNvSpPr txBox="1"/>
            <p:nvPr/>
          </p:nvSpPr>
          <p:spPr>
            <a:xfrm>
              <a:off x="2537250" y="4300975"/>
              <a:ext cx="3826200" cy="31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=DATE(YEAR(A8),MONTH(A8),DAY(A8)+7)</a:t>
              </a:r>
              <a:endParaRPr/>
            </a:p>
          </p:txBody>
        </p:sp>
        <p:pic>
          <p:nvPicPr>
            <p:cNvPr id="117" name="Google Shape;117;p17" descr="Topic2Dates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18187" y="1394300"/>
              <a:ext cx="4505325" cy="1752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17"/>
            <p:cNvSpPr txBox="1"/>
            <p:nvPr/>
          </p:nvSpPr>
          <p:spPr>
            <a:xfrm>
              <a:off x="4205800" y="3247200"/>
              <a:ext cx="3826200" cy="58799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CTRL ` View shows the formulas and actual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           stored values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7"/>
            <p:cNvSpPr txBox="1"/>
            <p:nvPr/>
          </p:nvSpPr>
          <p:spPr>
            <a:xfrm>
              <a:off x="2487100" y="5019775"/>
              <a:ext cx="5118600" cy="95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 can construct dates from the values of year, month, day 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Example: EDATE()</a:t>
            </a:r>
            <a:endParaRPr lang="en-US"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sz="quarter" idx="18"/>
          </p:nvPr>
        </p:nvSpPr>
        <p:spPr>
          <a:xfrm>
            <a:off x="457200" y="2876424"/>
            <a:ext cx="4038600" cy="3333876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sym typeface="Arial"/>
              </a:rPr>
              <a:t>Creates a new date that is a specified number of months ahead or behind the starting date.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0F3BE9-BDA8-4D74-9C2E-2F31714F3964}"/>
              </a:ext>
            </a:extLst>
          </p:cNvPr>
          <p:cNvGrpSpPr/>
          <p:nvPr/>
        </p:nvGrpSpPr>
        <p:grpSpPr>
          <a:xfrm>
            <a:off x="5212335" y="2760614"/>
            <a:ext cx="3862025" cy="1903475"/>
            <a:chOff x="665350" y="2427250"/>
            <a:chExt cx="3862025" cy="1903475"/>
          </a:xfrm>
        </p:grpSpPr>
        <p:pic>
          <p:nvPicPr>
            <p:cNvPr id="126" name="Google Shape;126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5350" y="2427250"/>
              <a:ext cx="2122450" cy="1903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18"/>
            <p:cNvSpPr txBox="1"/>
            <p:nvPr/>
          </p:nvSpPr>
          <p:spPr>
            <a:xfrm>
              <a:off x="2849475" y="3219700"/>
              <a:ext cx="1677900" cy="31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=EDATE(A1,1)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Internal Date Representation</a:t>
            </a:r>
            <a:endParaRPr lang="en-US"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sz="quarter" idx="13"/>
          </p:nvPr>
        </p:nvSpPr>
        <p:spPr>
          <a:xfrm>
            <a:off x="457200" y="2234526"/>
            <a:ext cx="8229600" cy="3975773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dirty="0">
                <a:sym typeface="Arial"/>
              </a:rPr>
              <a:t>Dates are represented internally as numbers.</a:t>
            </a:r>
            <a:endParaRPr lang="en-US" sz="2000" dirty="0"/>
          </a:p>
          <a:p>
            <a:pPr marL="0" lvl="0" indent="0">
              <a:buNone/>
            </a:pPr>
            <a:endParaRPr lang="en-US" sz="2000" dirty="0">
              <a:sym typeface="Arial"/>
            </a:endParaRPr>
          </a:p>
          <a:p>
            <a:pPr marL="0" lvl="0" indent="0">
              <a:buNone/>
            </a:pPr>
            <a:r>
              <a:rPr lang="en-US" sz="2000" dirty="0">
                <a:sym typeface="Arial"/>
              </a:rPr>
              <a:t>What you see is a "formatting" of that number:</a:t>
            </a:r>
            <a:endParaRPr lang="en-US" sz="2000" dirty="0"/>
          </a:p>
          <a:p>
            <a:pPr marL="600075" lvl="2" indent="0">
              <a:buNone/>
            </a:pPr>
            <a:r>
              <a:rPr lang="en-US" sz="2075" dirty="0">
                <a:sym typeface="Arial"/>
              </a:rPr>
              <a:t>short date: 10/1/2014</a:t>
            </a:r>
            <a:endParaRPr lang="en-US" sz="2075" dirty="0"/>
          </a:p>
          <a:p>
            <a:pPr marL="600075" lvl="2" indent="0">
              <a:buNone/>
            </a:pPr>
            <a:r>
              <a:rPr lang="en-US" sz="2075" dirty="0">
                <a:sym typeface="Arial"/>
              </a:rPr>
              <a:t>long date: Wednesday, October 1, 2014</a:t>
            </a:r>
            <a:endParaRPr lang="en-US" sz="2075" dirty="0"/>
          </a:p>
          <a:p>
            <a:pPr marL="0" lvl="0" indent="0">
              <a:buNone/>
            </a:pPr>
            <a:endParaRPr lang="en-US" sz="2000" dirty="0">
              <a:sym typeface="Arial"/>
            </a:endParaRPr>
          </a:p>
          <a:p>
            <a:pPr marL="0" lvl="0" indent="0">
              <a:buNone/>
            </a:pPr>
            <a:r>
              <a:rPr lang="en-US" sz="2000" dirty="0">
                <a:sym typeface="Arial"/>
              </a:rPr>
              <a:t>The actual number inside the cell is: </a:t>
            </a:r>
            <a:r>
              <a:rPr lang="en-US" sz="2000" dirty="0">
                <a:latin typeface="Consolas" panose="020B0609020204030204" pitchFamily="49" charset="0"/>
                <a:sym typeface="Arial"/>
              </a:rPr>
              <a:t>41913 </a:t>
            </a:r>
            <a:endParaRPr lang="en-US" sz="2000" dirty="0">
              <a:latin typeface="Consolas" panose="020B0609020204030204" pitchFamily="49" charset="0"/>
            </a:endParaRPr>
          </a:p>
          <a:p>
            <a:pPr marL="0" lvl="0" indent="0">
              <a:buNone/>
            </a:pPr>
            <a:endParaRPr lang="en-US" sz="2000" dirty="0">
              <a:sym typeface="Arial"/>
            </a:endParaRPr>
          </a:p>
          <a:p>
            <a:pPr marL="0" lvl="0" indent="0">
              <a:buNone/>
            </a:pPr>
            <a:r>
              <a:rPr lang="en-US" sz="2000" dirty="0">
                <a:latin typeface="Consolas" panose="020B0609020204030204" pitchFamily="49" charset="0"/>
                <a:sym typeface="Arial"/>
              </a:rPr>
              <a:t>41913</a:t>
            </a:r>
            <a:r>
              <a:rPr lang="en-US" sz="2000" dirty="0">
                <a:sym typeface="Arial"/>
              </a:rPr>
              <a:t> is the number of days elapsed between </a:t>
            </a:r>
            <a:r>
              <a:rPr lang="en-US" sz="2000" dirty="0">
                <a:latin typeface="Consolas" panose="020B0609020204030204" pitchFamily="49" charset="0"/>
                <a:sym typeface="Arial"/>
              </a:rPr>
              <a:t>October 1, 2014 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and</a:t>
            </a:r>
            <a:r>
              <a:rPr lang="en-US" sz="2000" dirty="0">
                <a:latin typeface="Consolas" panose="020B0609020204030204" pitchFamily="49" charset="0"/>
                <a:sym typeface="Arial"/>
              </a:rPr>
              <a:t>  January 1, 1900.</a:t>
            </a:r>
            <a:endParaRPr lang="en-US" sz="2000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Date Calculations</a:t>
            </a:r>
            <a:endParaRPr lang="en-US"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00100" lvl="0" indent="-800100">
              <a:spcAft>
                <a:spcPts val="1200"/>
              </a:spcAft>
              <a:buNone/>
            </a:pPr>
            <a:r>
              <a:rPr lang="en-US" sz="1800" dirty="0">
                <a:sym typeface="Arial"/>
              </a:rPr>
              <a:t>Dates can be added and subtracted like numbers.</a:t>
            </a:r>
            <a:endParaRPr lang="en-US" sz="1800" dirty="0"/>
          </a:p>
          <a:p>
            <a:pPr marL="800100" lvl="0" indent="-800100">
              <a:spcAft>
                <a:spcPts val="1200"/>
              </a:spcAft>
              <a:buNone/>
            </a:pPr>
            <a:r>
              <a:rPr lang="en-US" sz="1800" dirty="0">
                <a:sym typeface="Arial"/>
              </a:rPr>
              <a:t>The function NETWORKDAYS() shows the number of workdays in a span of dates.</a:t>
            </a:r>
            <a:endParaRPr lang="en-US" sz="1800" dirty="0"/>
          </a:p>
          <a:p>
            <a:pPr marL="800100" lvl="0" indent="-800100">
              <a:spcAft>
                <a:spcPts val="1200"/>
              </a:spcAft>
              <a:buNone/>
            </a:pPr>
            <a:r>
              <a:rPr lang="en-US" sz="1800" dirty="0">
                <a:sym typeface="Arial"/>
              </a:rPr>
              <a:t>The DATEDIF() function returns the number of days, months, or years in a span of dates.</a:t>
            </a:r>
            <a:endParaRPr lang="en-US" sz="1800" dirty="0"/>
          </a:p>
          <a:p>
            <a:pPr marL="800100" lvl="0" indent="-800100">
              <a:spcAft>
                <a:spcPts val="1200"/>
              </a:spcAft>
              <a:buNone/>
            </a:pPr>
            <a:r>
              <a:rPr lang="en-US" sz="1800" dirty="0">
                <a:sym typeface="Arial"/>
              </a:rPr>
              <a:t>Note that DATEDIF() is a hidden function and may not be available in future releases of Excel.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C53C78-1EEF-4B62-A407-23EF15C26539}"/>
              </a:ext>
            </a:extLst>
          </p:cNvPr>
          <p:cNvGrpSpPr/>
          <p:nvPr/>
        </p:nvGrpSpPr>
        <p:grpSpPr>
          <a:xfrm>
            <a:off x="935354" y="4314325"/>
            <a:ext cx="7699145" cy="1810750"/>
            <a:chOff x="553850" y="4322925"/>
            <a:chExt cx="7699145" cy="1810750"/>
          </a:xfrm>
        </p:grpSpPr>
        <p:pic>
          <p:nvPicPr>
            <p:cNvPr id="140" name="Google Shape;140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3850" y="4322925"/>
              <a:ext cx="1431074" cy="181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55186" y="4322925"/>
              <a:ext cx="3240289" cy="1810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20"/>
            <p:cNvSpPr txBox="1"/>
            <p:nvPr/>
          </p:nvSpPr>
          <p:spPr>
            <a:xfrm>
              <a:off x="6814781" y="4599296"/>
              <a:ext cx="1438214" cy="307777"/>
            </a:xfrm>
            <a:prstGeom prst="rect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Earlier date first</a:t>
              </a:r>
              <a:endParaRPr/>
            </a:p>
          </p:txBody>
        </p:sp>
        <p:cxnSp>
          <p:nvCxnSpPr>
            <p:cNvPr id="143" name="Google Shape;143;p20"/>
            <p:cNvCxnSpPr>
              <a:stCxn id="142" idx="1"/>
            </p:cNvCxnSpPr>
            <p:nvPr/>
          </p:nvCxnSpPr>
          <p:spPr>
            <a:xfrm flipH="1">
              <a:off x="4717481" y="4753185"/>
              <a:ext cx="2097300" cy="742500"/>
            </a:xfrm>
            <a:prstGeom prst="straightConnector1">
              <a:avLst/>
            </a:prstGeom>
            <a:noFill/>
            <a:ln w="9525" cap="flat" cmpd="sng">
              <a:solidFill>
                <a:srgbClr val="CB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The AVERAGE Function</a:t>
            </a:r>
            <a:endParaRPr lang="en-US"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sz="quarter" idx="13"/>
          </p:nvPr>
        </p:nvSpPr>
        <p:spPr>
          <a:xfrm>
            <a:off x="457200" y="2046802"/>
            <a:ext cx="8229600" cy="4163497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dirty="0">
                <a:sym typeface="Calibri"/>
              </a:rPr>
              <a:t>The AVERAGE function calculates the average (arithmetic mean) of the arguments. </a:t>
            </a:r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en-US" sz="2000" dirty="0">
                <a:latin typeface="Consolas" panose="020B0609020204030204" pitchFamily="49" charset="0"/>
                <a:sym typeface="Courier New"/>
              </a:rPr>
              <a:t>AVERAGE(number1, [number2], ...)</a:t>
            </a:r>
          </a:p>
          <a:p>
            <a:pPr marL="0" lvl="0" indent="0">
              <a:buNone/>
            </a:pPr>
            <a:endParaRPr lang="en-US" sz="2000" dirty="0"/>
          </a:p>
          <a:p>
            <a:pPr marL="342900" lvl="1" indent="0">
              <a:buNone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each argument is a number, cell reference, or range you want averaged.</a:t>
            </a:r>
          </a:p>
          <a:p>
            <a:pPr marL="342900" lvl="1" indent="0">
              <a:buNone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the first parameter is required and the rest are is optional.  There can be up to 255 parameters.</a:t>
            </a: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endParaRPr lang="en-US" dirty="0"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Example: AVERAGE()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74500C-17FD-4587-B445-4B7CDA504573}"/>
              </a:ext>
            </a:extLst>
          </p:cNvPr>
          <p:cNvGrpSpPr/>
          <p:nvPr/>
        </p:nvGrpSpPr>
        <p:grpSpPr>
          <a:xfrm>
            <a:off x="923436" y="2625888"/>
            <a:ext cx="1846499" cy="2364275"/>
            <a:chOff x="328250" y="1460250"/>
            <a:chExt cx="1846499" cy="2364275"/>
          </a:xfrm>
        </p:grpSpPr>
        <p:pic>
          <p:nvPicPr>
            <p:cNvPr id="57" name="Google Shape;57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8250" y="1460250"/>
              <a:ext cx="1714500" cy="1943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10"/>
            <p:cNvSpPr txBox="1"/>
            <p:nvPr/>
          </p:nvSpPr>
          <p:spPr>
            <a:xfrm>
              <a:off x="328250" y="3505925"/>
              <a:ext cx="1846499" cy="31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=AVERAGE(B2:B8)</a:t>
              </a:r>
              <a:endParaRPr/>
            </a:p>
          </p:txBody>
        </p:sp>
        <p:cxnSp>
          <p:nvCxnSpPr>
            <p:cNvPr id="59" name="Google Shape;59;p10"/>
            <p:cNvCxnSpPr>
              <a:cxnSpLocks/>
              <a:endCxn id="57" idx="2"/>
            </p:cNvCxnSpPr>
            <p:nvPr/>
          </p:nvCxnSpPr>
          <p:spPr>
            <a:xfrm rot="10800000" flipH="1">
              <a:off x="888800" y="3403350"/>
              <a:ext cx="296700" cy="185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6D6EE02-3AEF-4280-B4A3-45E002E4F80C}"/>
              </a:ext>
            </a:extLst>
          </p:cNvPr>
          <p:cNvGrpSpPr/>
          <p:nvPr/>
        </p:nvGrpSpPr>
        <p:grpSpPr>
          <a:xfrm>
            <a:off x="3584734" y="2625888"/>
            <a:ext cx="4881158" cy="2474175"/>
            <a:chOff x="3251675" y="2262550"/>
            <a:chExt cx="4881158" cy="2474175"/>
          </a:xfrm>
        </p:grpSpPr>
        <p:pic>
          <p:nvPicPr>
            <p:cNvPr id="60" name="Google Shape;60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51675" y="2262550"/>
              <a:ext cx="4881158" cy="1943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10"/>
            <p:cNvSpPr txBox="1"/>
            <p:nvPr/>
          </p:nvSpPr>
          <p:spPr>
            <a:xfrm>
              <a:off x="5295850" y="4418125"/>
              <a:ext cx="1846499" cy="31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=AVERAGE(B3:F5)</a:t>
              </a:r>
              <a:endParaRPr/>
            </a:p>
          </p:txBody>
        </p:sp>
        <p:cxnSp>
          <p:nvCxnSpPr>
            <p:cNvPr id="62" name="Google Shape;62;p10"/>
            <p:cNvCxnSpPr/>
            <p:nvPr/>
          </p:nvCxnSpPr>
          <p:spPr>
            <a:xfrm rot="10800000" flipH="1">
              <a:off x="6110650" y="4138225"/>
              <a:ext cx="216900" cy="27989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Averaging Functions</a:t>
            </a:r>
            <a:endParaRPr lang="en-US"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sz="quarter" idx="13"/>
          </p:nvPr>
        </p:nvSpPr>
        <p:spPr>
          <a:xfrm>
            <a:off x="457200" y="2210304"/>
            <a:ext cx="8229600" cy="3999995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latin typeface="Consolas" panose="020B0609020204030204" pitchFamily="49" charset="0"/>
                <a:sym typeface="Arial"/>
              </a:rPr>
              <a:t>AVERAGE()</a:t>
            </a:r>
            <a:r>
              <a:rPr lang="en-US" sz="2000" dirty="0">
                <a:latin typeface="Consolas" panose="020B0609020204030204" pitchFamily="49" charset="0"/>
                <a:sym typeface="Arial"/>
              </a:rPr>
              <a:t>	</a:t>
            </a:r>
            <a:r>
              <a:rPr lang="en-US" sz="2000" dirty="0">
                <a:sym typeface="Arial"/>
              </a:rPr>
              <a:t>	omits non-numeric values in the calculation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>
                <a:latin typeface="Consolas" panose="020B0609020204030204" pitchFamily="49" charset="0"/>
                <a:sym typeface="Arial"/>
              </a:rPr>
              <a:t>AVERAGEA()</a:t>
            </a:r>
            <a:r>
              <a:rPr lang="en-US" sz="2000" dirty="0">
                <a:sym typeface="Arial"/>
              </a:rPr>
              <a:t>		uses 0 for any cell that contains text</a:t>
            </a:r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en-US" sz="2400" dirty="0">
                <a:latin typeface="Consolas" panose="020B0609020204030204" pitchFamily="49" charset="0"/>
                <a:sym typeface="Arial"/>
              </a:rPr>
              <a:t>AVERAGEIF()</a:t>
            </a:r>
            <a:r>
              <a:rPr lang="en-US" sz="2000" dirty="0">
                <a:sym typeface="Arial"/>
              </a:rPr>
              <a:t>	only averages cells that meet a criterion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Dealing with Missing Data Values</a:t>
            </a:r>
            <a:endParaRPr lang="en-US"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sz="quarter" idx="13"/>
          </p:nvPr>
        </p:nvSpPr>
        <p:spPr>
          <a:xfrm>
            <a:off x="457200" y="1931746"/>
            <a:ext cx="8229600" cy="4278554"/>
          </a:xfrm>
        </p:spPr>
        <p:txBody>
          <a:bodyPr/>
          <a:lstStyle/>
          <a:p>
            <a:pPr marL="1714500" lvl="0" indent="-1714500">
              <a:buNone/>
            </a:pPr>
            <a:r>
              <a:rPr lang="en-US" sz="2000" dirty="0">
                <a:sym typeface="Arial"/>
              </a:rPr>
              <a:t>AVERAGE() 	omits the value from the calculation if a cell is empty or contains text.</a:t>
            </a:r>
          </a:p>
          <a:p>
            <a:pPr marL="1374775" lvl="0" indent="-1374775">
              <a:buNone/>
            </a:pPr>
            <a:endParaRPr lang="en-US" sz="2000" dirty="0"/>
          </a:p>
          <a:p>
            <a:pPr marL="1714500" lvl="0" indent="-1714500">
              <a:buNone/>
            </a:pPr>
            <a:r>
              <a:rPr lang="en-US" sz="2000" dirty="0">
                <a:sym typeface="Arial"/>
              </a:rPr>
              <a:t>AVERAGEA()	uses 0 in the calculation where a value is text, although an empty cell is still omitted.</a:t>
            </a:r>
            <a:endParaRPr 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5ECB1-FF82-40F3-8E53-A1626F65746B}"/>
              </a:ext>
            </a:extLst>
          </p:cNvPr>
          <p:cNvGrpSpPr/>
          <p:nvPr/>
        </p:nvGrpSpPr>
        <p:grpSpPr>
          <a:xfrm>
            <a:off x="2234450" y="4121463"/>
            <a:ext cx="5650500" cy="2364375"/>
            <a:chOff x="460150" y="3273675"/>
            <a:chExt cx="5650500" cy="2364375"/>
          </a:xfrm>
        </p:grpSpPr>
        <p:pic>
          <p:nvPicPr>
            <p:cNvPr id="75" name="Google Shape;75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0150" y="3273675"/>
              <a:ext cx="4656749" cy="1891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12"/>
            <p:cNvSpPr txBox="1"/>
            <p:nvPr/>
          </p:nvSpPr>
          <p:spPr>
            <a:xfrm>
              <a:off x="1592075" y="5253400"/>
              <a:ext cx="1846499" cy="31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=AVERAGE(B3:F5)</a:t>
              </a:r>
              <a:endParaRPr/>
            </a:p>
          </p:txBody>
        </p:sp>
        <p:cxnSp>
          <p:nvCxnSpPr>
            <p:cNvPr id="77" name="Google Shape;77;p12"/>
            <p:cNvCxnSpPr/>
            <p:nvPr/>
          </p:nvCxnSpPr>
          <p:spPr>
            <a:xfrm rot="10800000" flipH="1">
              <a:off x="3055325" y="5039550"/>
              <a:ext cx="216900" cy="27989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sp>
          <p:nvSpPr>
            <p:cNvPr id="78" name="Google Shape;78;p12"/>
            <p:cNvSpPr txBox="1"/>
            <p:nvPr/>
          </p:nvSpPr>
          <p:spPr>
            <a:xfrm>
              <a:off x="4085350" y="5319450"/>
              <a:ext cx="2025300" cy="31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=AVERAGEA(B3:F5)</a:t>
              </a:r>
              <a:endParaRPr/>
            </a:p>
          </p:txBody>
        </p:sp>
        <p:cxnSp>
          <p:nvCxnSpPr>
            <p:cNvPr id="79" name="Google Shape;79;p12"/>
            <p:cNvCxnSpPr/>
            <p:nvPr/>
          </p:nvCxnSpPr>
          <p:spPr>
            <a:xfrm rot="10800000">
              <a:off x="4231374" y="5143524"/>
              <a:ext cx="174300" cy="251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Calculating the Standard Deviation</a:t>
            </a:r>
            <a:endParaRPr lang="en-US"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sz="quarter" idx="13"/>
          </p:nvPr>
        </p:nvSpPr>
        <p:spPr>
          <a:xfrm>
            <a:off x="457200" y="1943858"/>
            <a:ext cx="8229600" cy="4266442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dirty="0">
                <a:sym typeface="Arial"/>
              </a:rPr>
              <a:t>The standard deviation is a measure of the dispersion of a data sample, i.e., how much the data values in a sample are away from the mean.</a:t>
            </a:r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en-US" sz="2000" dirty="0">
                <a:sym typeface="Arial"/>
              </a:rPr>
              <a:t>Use </a:t>
            </a:r>
            <a:r>
              <a:rPr lang="en-US" sz="2400" dirty="0">
                <a:latin typeface="Consolas" panose="020B0609020204030204" pitchFamily="49" charset="0"/>
                <a:sym typeface="Arial"/>
              </a:rPr>
              <a:t>STDEV.</a:t>
            </a:r>
            <a:r>
              <a:rPr lang="en-US" sz="2400">
                <a:latin typeface="Consolas" panose="020B0609020204030204" pitchFamily="49" charset="0"/>
                <a:sym typeface="Arial"/>
              </a:rPr>
              <a:t>S() </a:t>
            </a:r>
            <a:r>
              <a:rPr lang="en-US" sz="2000">
                <a:sym typeface="Arial"/>
              </a:rPr>
              <a:t>or </a:t>
            </a:r>
            <a:r>
              <a:rPr lang="en-US" sz="2400" dirty="0">
                <a:latin typeface="Consolas" panose="020B0609020204030204" pitchFamily="49" charset="0"/>
                <a:sym typeface="Arial"/>
              </a:rPr>
              <a:t>STDEVA()</a:t>
            </a:r>
            <a:r>
              <a:rPr lang="en-US" sz="2000" dirty="0">
                <a:sym typeface="Arial"/>
              </a:rPr>
              <a:t> to calculate the standard deviation of a sample.</a:t>
            </a:r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en-US" sz="2400" dirty="0">
                <a:latin typeface="Consolas" panose="020B0609020204030204" pitchFamily="49" charset="0"/>
                <a:sym typeface="Arial"/>
              </a:rPr>
              <a:t>STDEV.S()	</a:t>
            </a:r>
            <a:r>
              <a:rPr lang="en-US" sz="2000" dirty="0">
                <a:sym typeface="Arial"/>
              </a:rPr>
              <a:t>omits any cells in the range that are not numeric</a:t>
            </a:r>
          </a:p>
          <a:p>
            <a:pPr marL="0" lvl="0" indent="0">
              <a:buNone/>
            </a:pPr>
            <a:endParaRPr lang="en-US" sz="2000" dirty="0">
              <a:sym typeface="Arial"/>
            </a:endParaRP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sym typeface="Arial"/>
              </a:rPr>
              <a:t>STDEVA()		</a:t>
            </a:r>
            <a:r>
              <a:rPr lang="en-US" sz="2000" dirty="0">
                <a:sym typeface="Arial"/>
              </a:rPr>
              <a:t>counts any cells in the range that are not numeric as 0.</a:t>
            </a:r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en-US" sz="2000" dirty="0">
                <a:sym typeface="Arial"/>
              </a:rPr>
              <a:t>There are many additional descriptive and inferential statistical functions in Excel, but those are generally covered in a Statistics course.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Example: STDEV.S() and STDEVA()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81AE9F-F96A-4E9B-8B38-1BFAA6D9A9B7}"/>
              </a:ext>
            </a:extLst>
          </p:cNvPr>
          <p:cNvGrpSpPr/>
          <p:nvPr/>
        </p:nvGrpSpPr>
        <p:grpSpPr>
          <a:xfrm>
            <a:off x="2073831" y="2766491"/>
            <a:ext cx="5793425" cy="2874975"/>
            <a:chOff x="372200" y="1833925"/>
            <a:chExt cx="5793425" cy="2874975"/>
          </a:xfrm>
        </p:grpSpPr>
        <p:pic>
          <p:nvPicPr>
            <p:cNvPr id="91" name="Google Shape;91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2200" y="1833925"/>
              <a:ext cx="5044200" cy="22764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2" name="Google Shape;92;p14"/>
            <p:cNvCxnSpPr/>
            <p:nvPr/>
          </p:nvCxnSpPr>
          <p:spPr>
            <a:xfrm rot="10800000" flipH="1">
              <a:off x="3110300" y="4077400"/>
              <a:ext cx="384599" cy="31289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sp>
          <p:nvSpPr>
            <p:cNvPr id="93" name="Google Shape;93;p14"/>
            <p:cNvSpPr txBox="1"/>
            <p:nvPr/>
          </p:nvSpPr>
          <p:spPr>
            <a:xfrm>
              <a:off x="4140325" y="4390300"/>
              <a:ext cx="2025300" cy="31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=STDEVA(B3:F5)</a:t>
              </a:r>
              <a:endParaRPr/>
            </a:p>
          </p:txBody>
        </p:sp>
        <p:cxnSp>
          <p:nvCxnSpPr>
            <p:cNvPr id="94" name="Google Shape;94;p14"/>
            <p:cNvCxnSpPr/>
            <p:nvPr/>
          </p:nvCxnSpPr>
          <p:spPr>
            <a:xfrm rot="10800000">
              <a:off x="4341250" y="4132474"/>
              <a:ext cx="119399" cy="333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sp>
          <p:nvSpPr>
            <p:cNvPr id="95" name="Google Shape;95;p14"/>
            <p:cNvSpPr txBox="1"/>
            <p:nvPr/>
          </p:nvSpPr>
          <p:spPr>
            <a:xfrm>
              <a:off x="1647050" y="4324250"/>
              <a:ext cx="1846499" cy="31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=STDEV.S(B3:F5)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Counting Cell Ranges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04F9DC-B9BE-4136-8361-B93F867AD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2313250"/>
            <a:ext cx="4038600" cy="3897050"/>
          </a:xfrm>
        </p:spPr>
        <p:txBody>
          <a:bodyPr/>
          <a:lstStyle/>
          <a:p>
            <a:pPr marL="1374775" lvl="0" indent="-1374775">
              <a:buNone/>
            </a:pPr>
            <a:r>
              <a:rPr lang="en-US" sz="1800" dirty="0">
                <a:latin typeface="Consolas" panose="020B0609020204030204" pitchFamily="49" charset="0"/>
                <a:sym typeface="Arial"/>
              </a:rPr>
              <a:t>COUNT()</a:t>
            </a:r>
            <a:r>
              <a:rPr lang="en-US" dirty="0">
                <a:sym typeface="Arial"/>
              </a:rPr>
              <a:t>	only cells with numbers (note that dates are numbers)</a:t>
            </a:r>
          </a:p>
          <a:p>
            <a:pPr marL="1374775" lvl="0" indent="-1374775">
              <a:buNone/>
            </a:pPr>
            <a:endParaRPr lang="en-US" dirty="0"/>
          </a:p>
          <a:p>
            <a:pPr marL="1374775" lvl="0" indent="-1374775">
              <a:buNone/>
            </a:pPr>
            <a:r>
              <a:rPr lang="en-US" sz="1800" dirty="0">
                <a:latin typeface="Consolas" panose="020B0609020204030204" pitchFamily="49" charset="0"/>
                <a:sym typeface="Arial"/>
              </a:rPr>
              <a:t>ROWS() </a:t>
            </a:r>
            <a:r>
              <a:rPr lang="en-US" dirty="0">
                <a:sym typeface="Arial"/>
              </a:rPr>
              <a:t>	rows in a cell range</a:t>
            </a:r>
          </a:p>
          <a:p>
            <a:pPr marL="1374775" lvl="0" indent="-1374775">
              <a:buNone/>
            </a:pPr>
            <a:endParaRPr lang="en-US" dirty="0"/>
          </a:p>
          <a:p>
            <a:pPr marL="1374775" lvl="0" indent="-1374775">
              <a:buNone/>
            </a:pPr>
            <a:r>
              <a:rPr lang="en-US" sz="1800" dirty="0">
                <a:latin typeface="Consolas" panose="020B0609020204030204" pitchFamily="49" charset="0"/>
                <a:sym typeface="Arial"/>
              </a:rPr>
              <a:t>COUNTA()</a:t>
            </a:r>
            <a:r>
              <a:rPr lang="en-US" dirty="0">
                <a:sym typeface="Arial"/>
              </a:rPr>
              <a:t>	all cells in a cell range that are not empty</a:t>
            </a:r>
          </a:p>
          <a:p>
            <a:pPr marL="1374775" lvl="0" indent="-1374775">
              <a:buNone/>
            </a:pPr>
            <a:endParaRPr lang="en-US" dirty="0"/>
          </a:p>
          <a:p>
            <a:pPr marL="1774825" lvl="0" indent="-1774825">
              <a:buNone/>
            </a:pPr>
            <a:r>
              <a:rPr lang="en-US" sz="1800" dirty="0">
                <a:latin typeface="Consolas" panose="020B0609020204030204" pitchFamily="49" charset="0"/>
                <a:sym typeface="Arial"/>
              </a:rPr>
              <a:t>COUNTBLANK()  </a:t>
            </a:r>
            <a:r>
              <a:rPr lang="en-US" dirty="0">
                <a:sym typeface="Arial"/>
              </a:rPr>
              <a:t>only cells that are empty</a:t>
            </a:r>
            <a:endParaRPr lang="en-US" dirty="0"/>
          </a:p>
          <a:p>
            <a:endParaRPr lang="en-US" dirty="0"/>
          </a:p>
        </p:txBody>
      </p:sp>
      <p:pic>
        <p:nvPicPr>
          <p:cNvPr id="7" name="Google Shape;101;p15">
            <a:extLst>
              <a:ext uri="{FF2B5EF4-FFF2-40B4-BE49-F238E27FC236}">
                <a16:creationId xmlns:a16="http://schemas.microsoft.com/office/drawing/2014/main" id="{4BBFA687-9C7C-4BC8-9588-192C77F7E53F}"/>
              </a:ext>
            </a:extLst>
          </p:cNvPr>
          <p:cNvPicPr preferRelativeResize="0">
            <a:picLocks noGrp="1"/>
          </p:cNvPicPr>
          <p:nvPr>
            <p:ph sz="quarter" idx="19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24412" y="2466975"/>
            <a:ext cx="3686175" cy="2914650"/>
          </a:xfrm>
        </p:spPr>
      </p:pic>
      <p:sp>
        <p:nvSpPr>
          <p:cNvPr id="102" name="Google Shape;102;p15"/>
          <p:cNvSpPr txBox="1"/>
          <p:nvPr/>
        </p:nvSpPr>
        <p:spPr>
          <a:xfrm>
            <a:off x="5495200" y="1736475"/>
            <a:ext cx="3505799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Date and Time Processing</a:t>
            </a:r>
            <a:endParaRPr lang="en-US"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sz="quarter" idx="13"/>
          </p:nvPr>
        </p:nvSpPr>
        <p:spPr>
          <a:xfrm>
            <a:off x="457200" y="1638300"/>
            <a:ext cx="8229600" cy="4956280"/>
          </a:xfrm>
        </p:spPr>
        <p:txBody>
          <a:bodyPr/>
          <a:lstStyle/>
          <a:p>
            <a:pPr marL="0" lvl="0" indent="0">
              <a:spcAft>
                <a:spcPts val="1800"/>
              </a:spcAft>
              <a:buNone/>
            </a:pPr>
            <a:r>
              <a:rPr lang="en-US" dirty="0">
                <a:sym typeface="Arial"/>
              </a:rPr>
              <a:t>Any value that is entered with / is assumed to be a Date value,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		e.g., 12/22/19  is equal to December 22, 2019.</a:t>
            </a:r>
            <a:endParaRPr lang="en-US" dirty="0"/>
          </a:p>
          <a:p>
            <a:pPr marL="0" lvl="0" indent="0">
              <a:spcAft>
                <a:spcPts val="1200"/>
              </a:spcAft>
              <a:buNone/>
            </a:pPr>
            <a:r>
              <a:rPr lang="en-US" dirty="0">
                <a:sym typeface="Arial"/>
              </a:rPr>
              <a:t>Extracting elements from a Date</a:t>
            </a:r>
            <a:endParaRPr lang="en-US" dirty="0"/>
          </a:p>
          <a:p>
            <a:pPr marL="300038" lvl="1" indent="0">
              <a:spcAft>
                <a:spcPts val="1200"/>
              </a:spcAft>
              <a:buNone/>
            </a:pPr>
            <a:r>
              <a:rPr lang="en-US" dirty="0">
                <a:sym typeface="Arial"/>
              </a:rPr>
              <a:t>YEAR(), MONTH(), and DAY() extract the year, month, and day of a date value</a:t>
            </a:r>
            <a:endParaRPr lang="en-US" dirty="0"/>
          </a:p>
          <a:p>
            <a:pPr marL="300038" lvl="1" indent="0">
              <a:spcAft>
                <a:spcPts val="1200"/>
              </a:spcAft>
              <a:buNone/>
            </a:pPr>
            <a:r>
              <a:rPr lang="en-US" dirty="0">
                <a:sym typeface="Arial"/>
              </a:rPr>
              <a:t>HOUR(), MINUTE(), and SECOND() extract the hours, minutes, and seconds of a time value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sym typeface="Arial"/>
              </a:rPr>
              <a:t>Making a Date</a:t>
            </a:r>
            <a:endParaRPr lang="en-US" dirty="0"/>
          </a:p>
          <a:p>
            <a:pPr marL="300038" lvl="1" indent="0">
              <a:spcAft>
                <a:spcPts val="1200"/>
              </a:spcAft>
              <a:buNone/>
            </a:pPr>
            <a:r>
              <a:rPr lang="en-US" dirty="0">
                <a:sym typeface="Arial"/>
              </a:rPr>
              <a:t>DATE() constructs a new date value</a:t>
            </a:r>
            <a:endParaRPr lang="en-US" dirty="0"/>
          </a:p>
          <a:p>
            <a:pPr marL="300038" lvl="1" indent="0">
              <a:spcAft>
                <a:spcPts val="1200"/>
              </a:spcAft>
              <a:buNone/>
            </a:pPr>
            <a:r>
              <a:rPr lang="en-US" dirty="0">
                <a:sym typeface="Arial"/>
              </a:rPr>
              <a:t>EDATE() constructs a new date with a monthly offset</a:t>
            </a:r>
            <a:endParaRPr lang="en-US" dirty="0"/>
          </a:p>
          <a:p>
            <a:pPr marL="300038" lvl="1" indent="0">
              <a:spcAft>
                <a:spcPts val="1200"/>
              </a:spcAft>
              <a:buNone/>
            </a:pPr>
            <a:r>
              <a:rPr lang="en-US" dirty="0">
                <a:sym typeface="Arial"/>
              </a:rPr>
              <a:t>NOW() returns the current date and time</a:t>
            </a:r>
            <a:endParaRPr lang="en-US" dirty="0"/>
          </a:p>
          <a:p>
            <a:pPr marL="300038" lvl="1" indent="0">
              <a:spcAft>
                <a:spcPts val="1200"/>
              </a:spcAft>
              <a:buNone/>
            </a:pPr>
            <a:r>
              <a:rPr lang="en-US" dirty="0">
                <a:sym typeface="Arial"/>
              </a:rPr>
              <a:t>TODAY() returns the current date</a:t>
            </a:r>
            <a:endParaRPr lang="en-US" dirty="0"/>
          </a:p>
          <a:p>
            <a:pPr marL="300038" lvl="1" indent="0">
              <a:spcAft>
                <a:spcPts val="1200"/>
              </a:spcAft>
              <a:buNone/>
            </a:pPr>
            <a:r>
              <a:rPr lang="en-US" dirty="0">
                <a:sym typeface="Arial"/>
              </a:rPr>
              <a:t>TIME() constructs a new time value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CS_7487_PPT_Presentation_Template_Widescreen_BOSTON">
  <a:themeElements>
    <a:clrScheme name="Khoury College 1">
      <a:dk1>
        <a:srgbClr val="A19994"/>
      </a:dk1>
      <a:lt1>
        <a:srgbClr val="FFFFFF"/>
      </a:lt1>
      <a:dk2>
        <a:srgbClr val="A19994"/>
      </a:dk2>
      <a:lt2>
        <a:srgbClr val="CFC7BF"/>
      </a:lt2>
      <a:accent1>
        <a:srgbClr val="D41B2C"/>
      </a:accent1>
      <a:accent2>
        <a:srgbClr val="FFBF3D"/>
      </a:accent2>
      <a:accent3>
        <a:srgbClr val="A19994"/>
      </a:accent3>
      <a:accent4>
        <a:srgbClr val="CFC7BF"/>
      </a:accent4>
      <a:accent5>
        <a:srgbClr val="D41B2C"/>
      </a:accent5>
      <a:accent6>
        <a:srgbClr val="FFBF3D"/>
      </a:accent6>
      <a:hlink>
        <a:srgbClr val="CC0000"/>
      </a:hlink>
      <a:folHlink>
        <a:srgbClr val="FFBF3D"/>
      </a:folHlink>
    </a:clrScheme>
    <a:fontScheme name="CCI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CS_7487_PPT_Presentation_Template_Widescreen_BOSTON" id="{822A2E9C-198C-4F48-AD4F-AFF4E8209DC1}" vid="{6F4D3F32-6125-CC4A-8435-A33F393A35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CCS_7487_PPT_Presentation_Template_Widescreen_BOSTON</Template>
  <TotalTime>23</TotalTime>
  <Words>422</Words>
  <Application>Microsoft Office PowerPoint</Application>
  <PresentationFormat>On-screen Show (4:3)</PresentationFormat>
  <Paragraphs>80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Consolas</vt:lpstr>
      <vt:lpstr>Helvetica</vt:lpstr>
      <vt:lpstr>Lato</vt:lpstr>
      <vt:lpstr>Lato Black</vt:lpstr>
      <vt:lpstr>Wingdings</vt:lpstr>
      <vt:lpstr>CCS_7487_PPT_Presentation_Template_Widescreen_BOSTON</vt:lpstr>
      <vt:lpstr>More Excel Functions</vt:lpstr>
      <vt:lpstr>The AVERAGE Function</vt:lpstr>
      <vt:lpstr>Example: AVERAGE()</vt:lpstr>
      <vt:lpstr>Averaging Functions</vt:lpstr>
      <vt:lpstr>Dealing with Missing Data Values</vt:lpstr>
      <vt:lpstr>Calculating the Standard Deviation</vt:lpstr>
      <vt:lpstr>Example: STDEV.S() and STDEVA()</vt:lpstr>
      <vt:lpstr>Counting Cell Ranges</vt:lpstr>
      <vt:lpstr>Date and Time Processing</vt:lpstr>
      <vt:lpstr>Example: Date Processing</vt:lpstr>
      <vt:lpstr>Example: EDATE()</vt:lpstr>
      <vt:lpstr>Internal Date Representation</vt:lpstr>
      <vt:lpstr>Date Calculations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Miscellaneous Functions</dc:title>
  <cp:lastModifiedBy>Michael Weintraub</cp:lastModifiedBy>
  <cp:revision>10</cp:revision>
  <dcterms:modified xsi:type="dcterms:W3CDTF">2020-01-12T20:21:21Z</dcterms:modified>
</cp:coreProperties>
</file>