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620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822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6764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10876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December 17, 2018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1032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  <p15:guide id="2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7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2" y="1638301"/>
            <a:ext cx="4038599" cy="4571999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1638300"/>
            <a:ext cx="4038600" cy="4572000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87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 / table / chart / video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48200" y="1638300"/>
            <a:ext cx="4038600" cy="4572000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57200" y="1638300"/>
            <a:ext cx="4038600" cy="4572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50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image / table / chart 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57200" y="1638548"/>
            <a:ext cx="4038600" cy="4571752"/>
          </a:xfrm>
        </p:spPr>
        <p:txBody>
          <a:bodyPr/>
          <a:lstStyle>
            <a:lvl2pPr>
              <a:defRPr cap="none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8200" y="16383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559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/ table / chart / video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648200" y="16383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457200" y="1638300"/>
            <a:ext cx="4038600" cy="457200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(tables and charts, images, videos, etc…)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151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image / table / chart /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0" y="6092072"/>
            <a:ext cx="5918200" cy="216574"/>
          </a:xfrm>
        </p:spPr>
        <p:txBody>
          <a:bodyPr/>
          <a:lstStyle>
            <a:lvl1pPr marL="0" indent="0">
              <a:buNone/>
              <a:defRPr sz="825" b="0" i="1" baseline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  <a:lvl3pPr marL="685800" indent="0">
              <a:buNone/>
              <a:defRPr/>
            </a:lvl3pPr>
            <a:lvl5pPr>
              <a:defRPr i="1"/>
            </a:lvl5pPr>
          </a:lstStyle>
          <a:p>
            <a:pPr lvl="0"/>
            <a:r>
              <a:rPr lang="en-US" dirty="0"/>
              <a:t>Image / table / chart / video caption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457200" y="1638300"/>
            <a:ext cx="8229600" cy="4392010"/>
          </a:xfrm>
        </p:spPr>
        <p:txBody>
          <a:bodyPr/>
          <a:lstStyle/>
          <a:p>
            <a:pPr lvl="0"/>
            <a:r>
              <a:rPr lang="en-US" dirty="0"/>
              <a:t>Drag content to placeholder or click icon to add content </a:t>
            </a:r>
            <a:br>
              <a:rPr lang="en-US" dirty="0"/>
            </a:br>
            <a:r>
              <a:rPr lang="en-US" dirty="0"/>
              <a:t>(tables and charts, images, videos, etc…)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0447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334" y="468630"/>
            <a:ext cx="2297430" cy="3063240"/>
          </a:xfrm>
          <a:solidFill>
            <a:schemeClr val="bg1">
              <a:alpha val="80000"/>
            </a:schemeClr>
          </a:solidFill>
        </p:spPr>
        <p:txBody>
          <a:bodyPr lIns="201168" tIns="118872" rIns="201168" bIns="11887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Image caption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571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57200" y="751681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54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57200" y="4955198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03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78252" y="265251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3600" b="1"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78250" y="1161677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56877" y="6489804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496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 b="0" i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9302427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yellow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34539430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25676839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00636" y="587062"/>
            <a:ext cx="1971398" cy="543239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7396520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257175" marR="0" indent="-257175" algn="l" defTabSz="3429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3334" y="468630"/>
            <a:ext cx="2297430" cy="3063240"/>
          </a:xfrm>
          <a:solidFill>
            <a:schemeClr val="bg1">
              <a:alpha val="80000"/>
            </a:schemeClr>
          </a:solidFill>
        </p:spPr>
        <p:txBody>
          <a:bodyPr lIns="201168" tIns="118872" rIns="201168" bIns="11887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 sz="1650" b="0" i="1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Section #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157" y="6505804"/>
            <a:ext cx="370643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004156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004156" y="333801"/>
            <a:ext cx="5593435" cy="3031300"/>
          </a:xfrm>
        </p:spPr>
        <p:txBody>
          <a:bodyPr lIns="0" anchor="t" anchorCtr="0">
            <a:noAutofit/>
          </a:bodyPr>
          <a:lstStyle>
            <a:lvl1pPr algn="l">
              <a:lnSpc>
                <a:spcPts val="3825"/>
              </a:lnSpc>
              <a:defRPr sz="3300" b="1" i="0" spc="38" baseline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4157" y="1629998"/>
            <a:ext cx="5593434" cy="1830500"/>
          </a:xfrm>
        </p:spPr>
        <p:txBody>
          <a:bodyPr lIns="0">
            <a:noAutofit/>
          </a:bodyPr>
          <a:lstStyle>
            <a:lvl1pPr marL="0" indent="0" algn="l">
              <a:lnSpc>
                <a:spcPts val="3825"/>
              </a:lnSpc>
              <a:buNone/>
              <a:defRPr sz="3300" b="0" i="0" cap="all" spc="38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398515833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57202" y="2042719"/>
            <a:ext cx="8229599" cy="4167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457199" y="1638301"/>
            <a:ext cx="8229600" cy="404419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2307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57200" y="16383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2458700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,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5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457202" y="2042719"/>
            <a:ext cx="4038599" cy="4167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57199" y="1638301"/>
            <a:ext cx="4038599" cy="404419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4648200" y="2042719"/>
            <a:ext cx="4038599" cy="4167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648197" y="1638301"/>
            <a:ext cx="4038599" cy="404419"/>
          </a:xfrm>
        </p:spPr>
        <p:txBody>
          <a:bodyPr/>
          <a:lstStyle>
            <a:lvl1pPr marL="0" indent="0">
              <a:buNone/>
              <a:defRPr sz="1650" b="1" i="0" cap="none" baseline="0">
                <a:solidFill>
                  <a:srgbClr val="000000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563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5572"/>
            <a:ext cx="8229600" cy="8686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8300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5804"/>
            <a:ext cx="2133600" cy="1269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25" b="1" i="0">
                <a:solidFill>
                  <a:schemeClr val="accent1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199" y="1487672"/>
            <a:ext cx="8229600" cy="0"/>
          </a:xfrm>
          <a:prstGeom prst="line">
            <a:avLst/>
          </a:prstGeom>
          <a:ln w="25400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199" y="6511182"/>
            <a:ext cx="5237019" cy="12156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25" b="0" i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r>
              <a:rPr lang="en-US" dirty="0"/>
              <a:t>Northeastern University </a:t>
            </a:r>
            <a:r>
              <a:rPr lang="en-US" b="1" dirty="0" err="1">
                <a:latin typeface="Lato Black" charset="0"/>
                <a:ea typeface="Lato Black" charset="0"/>
                <a:cs typeface="Lato Black" charset="0"/>
              </a:rPr>
              <a:t>Khoury</a:t>
            </a:r>
            <a:r>
              <a:rPr lang="en-US" b="1" dirty="0">
                <a:latin typeface="Lato Black" charset="0"/>
                <a:ea typeface="Lato Black" charset="0"/>
                <a:cs typeface="Lato Black" charset="0"/>
              </a:rPr>
              <a:t> College of Computer Sciences</a:t>
            </a:r>
          </a:p>
        </p:txBody>
      </p:sp>
    </p:spTree>
    <p:extLst>
      <p:ext uri="{BB962C8B-B14F-4D97-AF65-F5344CB8AC3E}">
        <p14:creationId xmlns:p14="http://schemas.microsoft.com/office/powerpoint/2010/main" val="42812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550" b="1" i="0" kern="1200" cap="all" baseline="0">
          <a:solidFill>
            <a:schemeClr val="accent1"/>
          </a:solidFill>
          <a:latin typeface="Lato Black" charset="0"/>
          <a:ea typeface="Lato Black" charset="0"/>
          <a:cs typeface="Lato Black" charset="0"/>
        </a:defRPr>
      </a:lvl1pPr>
    </p:titleStyle>
    <p:bodyStyle>
      <a:lvl1pPr marL="257175" indent="-257175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1"/>
        </a:buClr>
        <a:buFont typeface="Wingdings" charset="2"/>
        <a:buChar char="§"/>
        <a:defRPr sz="1650" b="0" i="0" kern="1200" cap="none" baseline="0">
          <a:solidFill>
            <a:srgbClr val="000000"/>
          </a:solidFill>
          <a:latin typeface="Lato" charset="0"/>
          <a:ea typeface="Lato" charset="0"/>
          <a:cs typeface="Lato" charset="0"/>
        </a:defRPr>
      </a:lvl1pPr>
      <a:lvl2pPr marL="557213" indent="-214313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tx1"/>
        </a:buClr>
        <a:buFont typeface="Wingdings" charset="2"/>
        <a:buChar char="§"/>
        <a:defRPr sz="1650" b="0" i="0" kern="1200">
          <a:solidFill>
            <a:srgbClr val="000000"/>
          </a:solidFill>
          <a:latin typeface="Lato" charset="0"/>
          <a:ea typeface="Lato" charset="0"/>
          <a:cs typeface="Lato" charset="0"/>
        </a:defRPr>
      </a:lvl2pPr>
      <a:lvl3pPr marL="857250" indent="-171450" algn="l" defTabSz="342900" rtl="0" eaLnBrk="1" latinLnBrk="0" hangingPunct="1">
        <a:lnSpc>
          <a:spcPct val="104000"/>
        </a:lnSpc>
        <a:spcBef>
          <a:spcPts val="0"/>
        </a:spcBef>
        <a:spcAft>
          <a:spcPts val="300"/>
        </a:spcAft>
        <a:buClr>
          <a:schemeClr val="accent2"/>
        </a:buClr>
        <a:buFont typeface="Wingdings" charset="2"/>
        <a:buChar char="§"/>
        <a:defRPr sz="1725" b="0" i="0" kern="1200">
          <a:solidFill>
            <a:srgbClr val="000000"/>
          </a:solidFill>
          <a:latin typeface="Lato" charset="0"/>
          <a:ea typeface="Lato" charset="0"/>
          <a:cs typeface="Lato" charset="0"/>
        </a:defRPr>
      </a:lvl3pPr>
      <a:lvl4pPr marL="1028700" indent="0" algn="l" defTabSz="342900" rtl="0" eaLnBrk="1" latinLnBrk="0" hangingPunct="1">
        <a:spcBef>
          <a:spcPct val="20000"/>
        </a:spcBef>
        <a:buClr>
          <a:schemeClr val="accent1"/>
        </a:buClr>
        <a:buFont typeface="Wingdings" charset="2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>
          <p15:clr>
            <a:srgbClr val="F26B43"/>
          </p15:clr>
        </p15:guide>
        <p15:guide id="2" orient="horz" pos="3912">
          <p15:clr>
            <a:srgbClr val="F26B43"/>
          </p15:clr>
        </p15:guide>
        <p15:guide id="3" orient="horz" pos="4176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Flexible Models</a:t>
            </a:r>
            <a:endParaRPr sz="36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A33F33-EF94-45AF-AA34-6CDD7E92D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CS 1100: Computer Science and Its Applications </a:t>
            </a:r>
          </a:p>
        </p:txBody>
      </p:sp>
      <p:sp>
        <p:nvSpPr>
          <p:cNvPr id="118" name="Google Shape;118;p19"/>
          <p:cNvSpPr/>
          <p:nvPr/>
        </p:nvSpPr>
        <p:spPr>
          <a:xfrm>
            <a:off x="3350525" y="5760210"/>
            <a:ext cx="2562368" cy="16377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3530220" y="5842096"/>
            <a:ext cx="502465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Font typeface="Calibri"/>
              <a:buNone/>
            </a:pPr>
            <a:r>
              <a:rPr lang="en-US" sz="1000" b="0" i="1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Modified from originals created by Martin Schedlbauer, Peter Douglass and Peter </a:t>
            </a:r>
            <a:r>
              <a:rPr lang="en-US" sz="1000" b="0" i="1" u="none" strike="noStrike" cap="none" dirty="0" err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Golbus</a:t>
            </a:r>
            <a:endParaRPr sz="1000" b="0" i="1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Starting condition</a:t>
            </a:r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9"/>
          <p:cNvPicPr preferRelativeResize="0">
            <a:picLocks noGrp="1"/>
          </p:cNvPicPr>
          <p:nvPr>
            <p:ph type="body" sz="quarter" idx="13"/>
          </p:nvPr>
        </p:nvPicPr>
        <p:blipFill rotWithShape="1">
          <a:blip r:embed="rId3">
            <a:alphaModFix/>
          </a:blip>
          <a:stretch/>
        </p:blipFill>
        <p:spPr>
          <a:xfrm>
            <a:off x="541676" y="1638300"/>
            <a:ext cx="8060648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lang="en-US" sz="3200" b="1" i="0" u="none" strike="noStrike" cap="non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rPr>
              <a:t>Inductive formulas</a:t>
            </a:r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0"/>
          <p:cNvPicPr preferRelativeResize="0">
            <a:picLocks noGrp="1"/>
          </p:cNvPicPr>
          <p:nvPr>
            <p:ph type="body" sz="quarter" idx="13"/>
          </p:nvPr>
        </p:nvPicPr>
        <p:blipFill rotWithShape="1">
          <a:blip r:embed="rId3">
            <a:alphaModFix/>
          </a:blip>
          <a:stretch/>
        </p:blipFill>
        <p:spPr>
          <a:xfrm>
            <a:off x="572700" y="1638300"/>
            <a:ext cx="7998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Inductively Defined Problems</a:t>
            </a:r>
            <a:endParaRPr lang="en-US"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12</a:t>
            </a:fld>
            <a:endParaRPr lang="en-US">
              <a:sym typeface="Calibri"/>
            </a:endParaRPr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sz="quarter" idx="13"/>
          </p:nvPr>
        </p:nvSpPr>
        <p:spPr>
          <a:xfrm>
            <a:off x="457200" y="2270860"/>
            <a:ext cx="8229600" cy="3939439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ym typeface="Calibri"/>
              </a:rPr>
              <a:t>The parameters of our problem appear separate from the calculations that model our problem (columns A and B).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sym typeface="Calibri"/>
              </a:rPr>
              <a:t>There is a special year 0 in our solution that serves as a placeholder for our starting condition.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sym typeface="Calibri"/>
              </a:rPr>
              <a:t>The formulas for the data for each year other than year 0 are similar, differing only in the cells that they reference.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Hiding Columns or Rows</a:t>
            </a:r>
            <a:endParaRPr lang="en-US"/>
          </a:p>
        </p:txBody>
      </p:sp>
      <p:sp>
        <p:nvSpPr>
          <p:cNvPr id="236" name="Google Shape;236;p3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13</a:t>
            </a:fld>
            <a:endParaRPr lang="en-US">
              <a:sym typeface="Calibri"/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sz="quarter" idx="13"/>
          </p:nvPr>
        </p:nvSpPr>
        <p:spPr>
          <a:xfrm>
            <a:off x="457200" y="2652366"/>
            <a:ext cx="8229600" cy="3557934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ym typeface="Calibri"/>
              </a:rPr>
              <a:t>To make spreadsheets easier to read, </a:t>
            </a:r>
          </a:p>
          <a:p>
            <a:pPr marL="300038" lvl="1" indent="0">
              <a:buNone/>
            </a:pPr>
            <a:r>
              <a:rPr lang="en-US" sz="2400" dirty="0">
                <a:sym typeface="Calibri"/>
              </a:rPr>
              <a:t>you can hide rows or columns that contain auxiliary (or supporting) values or temporary calculations.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sym typeface="Calibri"/>
              </a:rPr>
              <a:t>Right-Click on the row or column header &gt; select </a:t>
            </a:r>
            <a:r>
              <a:rPr lang="en-US" sz="2400" dirty="0">
                <a:latin typeface="Consolas" panose="020B0609020204030204" pitchFamily="49" charset="0"/>
                <a:sym typeface="Calibri"/>
              </a:rPr>
              <a:t>Hide</a:t>
            </a:r>
            <a:endParaRPr lang="en-US" sz="24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PMT()</a:t>
            </a:r>
            <a:endParaRPr lang="en-US"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sz="quarter" idx="18"/>
          </p:nvPr>
        </p:nvSpPr>
        <p:spPr>
          <a:xfrm>
            <a:off x="457200" y="1638548"/>
            <a:ext cx="4038600" cy="4571752"/>
          </a:xfrm>
        </p:spPr>
        <p:txBody>
          <a:bodyPr/>
          <a:lstStyle/>
          <a:p>
            <a:pPr lvl="0"/>
            <a:endParaRPr lang="en-US" sz="1800" dirty="0"/>
          </a:p>
          <a:p>
            <a:pPr marL="0" lvl="0" indent="0">
              <a:buNone/>
            </a:pPr>
            <a:r>
              <a:rPr lang="en-US" sz="1800" dirty="0">
                <a:latin typeface="Consolas" panose="020B0609020204030204" pitchFamily="49" charset="0"/>
                <a:sym typeface="Courier New"/>
              </a:rPr>
              <a:t>PMT(rate, </a:t>
            </a:r>
            <a:r>
              <a:rPr lang="en-US" sz="1800" dirty="0" err="1">
                <a:latin typeface="Consolas" panose="020B0609020204030204" pitchFamily="49" charset="0"/>
                <a:sym typeface="Courier New"/>
              </a:rPr>
              <a:t>Nper</a:t>
            </a:r>
            <a:r>
              <a:rPr lang="en-US" sz="1800" dirty="0">
                <a:latin typeface="Consolas" panose="020B0609020204030204" pitchFamily="49" charset="0"/>
                <a:sym typeface="Courier New"/>
              </a:rPr>
              <a:t>, amount)</a:t>
            </a:r>
          </a:p>
          <a:p>
            <a:pPr marL="800100" lvl="1" indent="-457200">
              <a:buNone/>
            </a:pPr>
            <a:endParaRPr lang="en-US" sz="1800" dirty="0">
              <a:sym typeface="Calibri"/>
            </a:endParaRPr>
          </a:p>
          <a:p>
            <a:pPr marL="641350" lvl="2" indent="-641350">
              <a:buNone/>
            </a:pPr>
            <a:r>
              <a:rPr lang="en-US" sz="1800" dirty="0">
                <a:latin typeface="Consolas" panose="020B0609020204030204" pitchFamily="49" charset="0"/>
                <a:sym typeface="Calibri"/>
              </a:rPr>
              <a:t>rate</a:t>
            </a:r>
            <a:r>
              <a:rPr lang="en-US" sz="1800" dirty="0">
                <a:sym typeface="Calibri"/>
              </a:rPr>
              <a:t> - the interest rate </a:t>
            </a:r>
            <a:r>
              <a:rPr lang="en-US" sz="1800" i="1" dirty="0">
                <a:sym typeface="Calibri"/>
              </a:rPr>
              <a:t>per period.</a:t>
            </a:r>
          </a:p>
          <a:p>
            <a:pPr marL="642937" lvl="2" indent="-342900">
              <a:buNone/>
            </a:pPr>
            <a:r>
              <a:rPr lang="en-US" sz="1800" dirty="0">
                <a:sym typeface="Calibri"/>
              </a:rPr>
              <a:t>Most rates are annual rates, which means this value should be divided by the number of periods per year.</a:t>
            </a:r>
            <a:endParaRPr lang="en-US" sz="1600" dirty="0">
              <a:sym typeface="Calibri"/>
            </a:endParaRPr>
          </a:p>
          <a:p>
            <a:pPr marL="641350" lvl="2" indent="-641350">
              <a:buNone/>
            </a:pPr>
            <a:r>
              <a:rPr lang="en-US" sz="1800" dirty="0" err="1">
                <a:latin typeface="Consolas" panose="020B0609020204030204" pitchFamily="49" charset="0"/>
                <a:sym typeface="Calibri"/>
              </a:rPr>
              <a:t>Nper</a:t>
            </a:r>
            <a:r>
              <a:rPr lang="en-US" sz="1800" dirty="0">
                <a:sym typeface="Calibri"/>
              </a:rPr>
              <a:t> – total number of payments</a:t>
            </a:r>
            <a:r>
              <a:rPr lang="en-US" sz="1800" i="1" dirty="0">
                <a:sym typeface="Calibri"/>
              </a:rPr>
              <a:t>.</a:t>
            </a:r>
          </a:p>
          <a:p>
            <a:pPr marL="641350" lvl="2" indent="-411163">
              <a:buNone/>
            </a:pPr>
            <a:r>
              <a:rPr lang="en-US" sz="1800" dirty="0">
                <a:sym typeface="Calibri"/>
              </a:rPr>
              <a:t>Terms are usually in years, which means this value should be multiplied by the number of periods per year.</a:t>
            </a:r>
            <a:endParaRPr lang="en-US" sz="1600" dirty="0">
              <a:sym typeface="Calibri"/>
            </a:endParaRPr>
          </a:p>
          <a:p>
            <a:pPr marL="641350" lvl="2" indent="-641350">
              <a:buNone/>
            </a:pPr>
            <a:endParaRPr lang="en-US" sz="1800" dirty="0">
              <a:sym typeface="Calibri"/>
            </a:endParaRPr>
          </a:p>
          <a:p>
            <a:pPr marL="641350" lvl="2" indent="-641350">
              <a:buNone/>
            </a:pPr>
            <a:r>
              <a:rPr lang="en-US" sz="1800" dirty="0">
                <a:latin typeface="Consolas" panose="020B0609020204030204" pitchFamily="49" charset="0"/>
                <a:sym typeface="Courier New"/>
              </a:rPr>
              <a:t>amount – the amount of the loan</a:t>
            </a:r>
            <a:endParaRPr lang="en-US" sz="1800" dirty="0">
              <a:sym typeface="Calibri"/>
            </a:endParaRPr>
          </a:p>
          <a:p>
            <a:pPr marL="642937" lvl="2" indent="-34290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>
              <a:sym typeface="Calibri"/>
            </a:endParaRPr>
          </a:p>
          <a:p>
            <a:pPr marL="1028700" lvl="0" indent="-102870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23AAD8-FE26-45BD-8DBC-72D752B506D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238118" y="1822744"/>
            <a:ext cx="3448681" cy="4387556"/>
          </a:xfrm>
        </p:spPr>
        <p:txBody>
          <a:bodyPr/>
          <a:lstStyle/>
          <a:p>
            <a:pPr lvl="0"/>
            <a:endParaRPr lang="en-US" sz="1600" dirty="0">
              <a:sym typeface="Calibri"/>
            </a:endParaRPr>
          </a:p>
          <a:p>
            <a:pPr marL="0" indent="0">
              <a:buNone/>
            </a:pPr>
            <a:r>
              <a:rPr lang="en-US" sz="1600" dirty="0">
                <a:sym typeface="Calibri"/>
              </a:rPr>
              <a:t>Calculates the monthly payment for a loan with a fixed interest rate.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14</a:t>
            </a:fld>
            <a:endParaRPr lang="en-US"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0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Assume Data May Change!</a:t>
            </a:r>
            <a:endParaRPr lang="en-US"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sz="quarter" idx="13"/>
          </p:nvPr>
        </p:nvSpPr>
        <p:spPr>
          <a:xfrm>
            <a:off x="457200" y="2482808"/>
            <a:ext cx="8229600" cy="3727492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ym typeface="Calibri"/>
              </a:rPr>
              <a:t>It is best practice to write your spreadsheets in such a way that they give correct results for given data, regardless of what that data might be, and not merely the correct results for a particular data set.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sym typeface="Calibri"/>
              </a:rPr>
              <a:t>If the data changes, the answer should be correct for the new data set.</a:t>
            </a:r>
            <a:endParaRPr lang="en-US" sz="2400" dirty="0"/>
          </a:p>
          <a:p>
            <a:pPr lvl="0"/>
            <a:endParaRPr lang="en-US" dirty="0"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Don’t Duplicate Data!</a:t>
            </a:r>
            <a:endParaRPr lang="en-US"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sz="quarter" idx="13"/>
          </p:nvPr>
        </p:nvSpPr>
        <p:spPr>
          <a:xfrm>
            <a:off x="457200" y="2210305"/>
            <a:ext cx="8229600" cy="3999994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ym typeface="Calibri"/>
              </a:rPr>
              <a:t>Since the input for a problem may change, these data should appear in one place only.</a:t>
            </a:r>
          </a:p>
          <a:p>
            <a:pPr marL="0" lvl="0" indent="0">
              <a:buNone/>
            </a:pPr>
            <a:endParaRPr lang="en-US" sz="2400" dirty="0"/>
          </a:p>
          <a:p>
            <a:pPr marL="400050" lvl="0" indent="-400050">
              <a:buNone/>
            </a:pPr>
            <a:r>
              <a:rPr lang="en-US" sz="2400" dirty="0">
                <a:sym typeface="Calibri"/>
              </a:rPr>
              <a:t>Otherwise, if data given is repeated in many places,</a:t>
            </a:r>
            <a:br>
              <a:rPr lang="en-US" sz="2400" dirty="0">
                <a:sym typeface="Calibri"/>
              </a:rPr>
            </a:br>
            <a:r>
              <a:rPr lang="en-US" sz="2400" dirty="0">
                <a:sym typeface="Calibri"/>
              </a:rPr>
              <a:t>then any changes to that data must be applied to many places. </a:t>
            </a:r>
          </a:p>
          <a:p>
            <a:pPr marL="0" lvl="0" indent="0">
              <a:buNone/>
            </a:pPr>
            <a:endParaRPr lang="en-US" sz="2400" dirty="0"/>
          </a:p>
          <a:p>
            <a:pPr marL="42862" indent="0">
              <a:buNone/>
            </a:pPr>
            <a:r>
              <a:rPr lang="en-US" sz="2400" dirty="0">
                <a:sym typeface="Calibri"/>
              </a:rPr>
              <a:t>It’s easy to miss one of the places, which creates errors.</a:t>
            </a:r>
          </a:p>
          <a:p>
            <a:pPr marL="42862" indent="0">
              <a:buNone/>
            </a:pPr>
            <a:endParaRPr lang="en-US" sz="2400" dirty="0">
              <a:sym typeface="Calibri"/>
            </a:endParaRPr>
          </a:p>
          <a:p>
            <a:pPr marL="42862" indent="0">
              <a:buNone/>
            </a:pPr>
            <a:r>
              <a:rPr lang="en-US" sz="2400" dirty="0">
                <a:sym typeface="Calibri"/>
              </a:rPr>
              <a:t>It’s also just a lot of unnecessary work.</a:t>
            </a:r>
            <a:endParaRPr lang="en-US" sz="2400" dirty="0"/>
          </a:p>
          <a:p>
            <a:pPr lvl="0"/>
            <a:endParaRPr lang="en-US" sz="2400" dirty="0">
              <a:sym typeface="Calibri"/>
            </a:endParaRPr>
          </a:p>
          <a:p>
            <a:pPr lvl="0"/>
            <a:endParaRPr lang="en-US" sz="2400" dirty="0"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>
                <a:sym typeface="Calibri"/>
              </a:rPr>
              <a:t>don’t </a:t>
            </a:r>
            <a:r>
              <a:rPr lang="en-US" sz="3200" dirty="0">
                <a:sym typeface="Calibri"/>
              </a:rPr>
              <a:t>hard code </a:t>
            </a:r>
            <a:r>
              <a:rPr lang="en-US" sz="2800" dirty="0">
                <a:sym typeface="Calibri"/>
              </a:rPr>
              <a:t>values</a:t>
            </a:r>
            <a:endParaRPr lang="en-US" dirty="0"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4</a:t>
            </a:fld>
            <a:endParaRPr lang="en-US">
              <a:sym typeface="Calibri"/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sz="quarter" idx="13"/>
          </p:nvPr>
        </p:nvSpPr>
        <p:spPr>
          <a:xfrm>
            <a:off x="457200" y="2616032"/>
            <a:ext cx="8229600" cy="359426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ym typeface="Calibri"/>
              </a:rPr>
              <a:t>Don’t use actual numbers or text in your formulas and functions.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>
                <a:sym typeface="Calibri"/>
              </a:rPr>
              <a:t>Your model is more general and flexible to when data change if you only use cell references.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COUNT()</a:t>
            </a:r>
            <a:endParaRPr lang="en-US"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endParaRPr lang="en-US" sz="1800" dirty="0"/>
          </a:p>
          <a:p>
            <a:pPr marL="0" lvl="0" indent="0">
              <a:buNone/>
            </a:pPr>
            <a:r>
              <a:rPr lang="en-US" sz="1800" dirty="0">
                <a:latin typeface="Consolas" panose="020B0609020204030204" pitchFamily="49" charset="0"/>
                <a:sym typeface="Courier New"/>
              </a:rPr>
              <a:t>COUNT(arg1, [arg2], ...)</a:t>
            </a:r>
          </a:p>
          <a:p>
            <a:pPr marL="800100" lvl="1" indent="-457200">
              <a:buNone/>
            </a:pPr>
            <a:endParaRPr lang="en-US" sz="1800" dirty="0">
              <a:sym typeface="Calibri"/>
            </a:endParaRPr>
          </a:p>
          <a:p>
            <a:pPr marL="800100" lvl="1" indent="-457200">
              <a:buNone/>
            </a:pPr>
            <a:r>
              <a:rPr lang="en-US" sz="1800" dirty="0">
                <a:sym typeface="Calibri"/>
              </a:rPr>
              <a:t>arg1 is required and is the first item, </a:t>
            </a:r>
            <a:br>
              <a:rPr lang="en-US" sz="1800" dirty="0">
                <a:sym typeface="Calibri"/>
              </a:rPr>
            </a:br>
            <a:r>
              <a:rPr lang="en-US" sz="1800" dirty="0">
                <a:sym typeface="Calibri"/>
              </a:rPr>
              <a:t>cell reference, or range within which you want </a:t>
            </a:r>
            <a:br>
              <a:rPr lang="en-US" sz="1800" dirty="0">
                <a:sym typeface="Calibri"/>
              </a:rPr>
            </a:br>
            <a:r>
              <a:rPr lang="en-US" sz="1800" dirty="0">
                <a:sym typeface="Calibri"/>
              </a:rPr>
              <a:t>to count numbers.</a:t>
            </a:r>
            <a:endParaRPr lang="en-US" sz="1800" dirty="0"/>
          </a:p>
          <a:p>
            <a:pPr marL="0" lvl="0" indent="0">
              <a:buNone/>
            </a:pPr>
            <a:endParaRPr lang="en-US" sz="1800" dirty="0">
              <a:sym typeface="Calibri"/>
            </a:endParaRPr>
          </a:p>
          <a:p>
            <a:pPr marL="800100" indent="-455613">
              <a:buNone/>
            </a:pPr>
            <a:r>
              <a:rPr lang="en-US" sz="1800" dirty="0">
                <a:sym typeface="Calibri"/>
              </a:rPr>
              <a:t>Use the COUNT function to get the number of entries </a:t>
            </a:r>
            <a:br>
              <a:rPr lang="en-US" sz="1800" dirty="0">
                <a:sym typeface="Calibri"/>
              </a:rPr>
            </a:br>
            <a:r>
              <a:rPr lang="en-US" sz="1800" dirty="0">
                <a:sym typeface="Calibri"/>
              </a:rPr>
              <a:t>in a number field that is in a range or array of numbers.</a:t>
            </a:r>
          </a:p>
          <a:p>
            <a:pPr marL="1028700" lvl="0" indent="-102870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23AAD8-FE26-45BD-8DBC-72D752B506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5060" y="2658421"/>
            <a:ext cx="3781740" cy="3551878"/>
          </a:xfrm>
        </p:spPr>
        <p:txBody>
          <a:bodyPr/>
          <a:lstStyle/>
          <a:p>
            <a:pPr marL="344488" lvl="0" indent="-344488">
              <a:buNone/>
            </a:pPr>
            <a:r>
              <a:rPr lang="en-US" sz="1600" dirty="0">
                <a:sym typeface="Calibri"/>
              </a:rPr>
              <a:t>Counts the number of cells that contain numbers </a:t>
            </a:r>
            <a:br>
              <a:rPr lang="en-US" sz="1600" dirty="0">
                <a:sym typeface="Calibri"/>
              </a:rPr>
            </a:br>
            <a:r>
              <a:rPr lang="en-US" sz="1600" dirty="0">
                <a:sym typeface="Calibri"/>
              </a:rPr>
              <a:t>or counts numbers within a list of arguments. </a:t>
            </a:r>
          </a:p>
          <a:p>
            <a:pPr lvl="0"/>
            <a:endParaRPr lang="en-US" sz="1600" dirty="0">
              <a:sym typeface="Calibri"/>
            </a:endParaRPr>
          </a:p>
          <a:p>
            <a:pPr marL="0" lvl="0" indent="0">
              <a:buNone/>
            </a:pPr>
            <a:r>
              <a:rPr lang="en-US" sz="1600" dirty="0">
                <a:sym typeface="Calibri"/>
              </a:rPr>
              <a:t>Note:  While the arguments can contain or refer to a different types of data, but only numbers are counted.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5</a:t>
            </a:fld>
            <a:endParaRPr lang="en-US"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CD7C24-2150-4834-97D4-31C8E7CF41EC}"/>
              </a:ext>
            </a:extLst>
          </p:cNvPr>
          <p:cNvGrpSpPr/>
          <p:nvPr/>
        </p:nvGrpSpPr>
        <p:grpSpPr>
          <a:xfrm>
            <a:off x="4422536" y="4972280"/>
            <a:ext cx="2908025" cy="1533524"/>
            <a:chOff x="6159774" y="76200"/>
            <a:chExt cx="2908025" cy="1533524"/>
          </a:xfrm>
        </p:grpSpPr>
        <p:pic>
          <p:nvPicPr>
            <p:cNvPr id="150" name="Google Shape;150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29600" y="76200"/>
              <a:ext cx="838199" cy="15335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23"/>
            <p:cNvSpPr txBox="1"/>
            <p:nvPr/>
          </p:nvSpPr>
          <p:spPr>
            <a:xfrm>
              <a:off x="6159774" y="1015575"/>
              <a:ext cx="1927200" cy="36929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=COUNT(A1:A5)</a:t>
              </a:r>
              <a:endParaRPr/>
            </a:p>
          </p:txBody>
        </p:sp>
        <p:cxnSp>
          <p:nvCxnSpPr>
            <p:cNvPr id="152" name="Google Shape;152;p23"/>
            <p:cNvCxnSpPr/>
            <p:nvPr/>
          </p:nvCxnSpPr>
          <p:spPr>
            <a:xfrm>
              <a:off x="7924800" y="1384899"/>
              <a:ext cx="723900" cy="62900"/>
            </a:xfrm>
            <a:prstGeom prst="straightConnector1">
              <a:avLst/>
            </a:prstGeom>
            <a:noFill/>
            <a:ln w="9525" cap="flat" cmpd="sng">
              <a:solidFill>
                <a:srgbClr val="4A7DBB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COUNTA()</a:t>
            </a:r>
            <a:endParaRPr lang="en-US"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endParaRPr lang="en-US" sz="1800" dirty="0"/>
          </a:p>
          <a:p>
            <a:pPr marL="0" lvl="0" indent="0">
              <a:buNone/>
            </a:pPr>
            <a:r>
              <a:rPr lang="en-US" sz="1800" dirty="0">
                <a:latin typeface="Consolas" panose="020B0609020204030204" pitchFamily="49" charset="0"/>
                <a:sym typeface="Courier New"/>
              </a:rPr>
              <a:t>COUNTA(arg1, [arg2], ...)</a:t>
            </a:r>
          </a:p>
          <a:p>
            <a:pPr marL="800100" lvl="1" indent="-457200">
              <a:buNone/>
            </a:pPr>
            <a:endParaRPr lang="en-US" sz="1800" dirty="0">
              <a:sym typeface="Calibri"/>
            </a:endParaRPr>
          </a:p>
          <a:p>
            <a:pPr marL="642937" lvl="2" indent="-342900">
              <a:buNone/>
            </a:pPr>
            <a:r>
              <a:rPr lang="en-US" sz="1800" dirty="0">
                <a:sym typeface="Calibri"/>
              </a:rPr>
              <a:t>arg1 is required and is the first item, cell reference, or range within which you want to count cells.</a:t>
            </a:r>
          </a:p>
          <a:p>
            <a:pPr marL="642937" lvl="2" indent="-342900">
              <a:buNone/>
            </a:pPr>
            <a:endParaRPr lang="en-US" sz="1800" dirty="0">
              <a:sym typeface="Calibri"/>
            </a:endParaRPr>
          </a:p>
          <a:p>
            <a:pPr marL="642937" lvl="2" indent="-342900">
              <a:buNone/>
            </a:pPr>
            <a:r>
              <a:rPr lang="en-US" sz="1800" dirty="0">
                <a:sym typeface="Calibri"/>
              </a:rPr>
              <a:t>Counts the number of cells that aren’t empty.</a:t>
            </a:r>
          </a:p>
          <a:p>
            <a:pPr marL="642937" lvl="2" indent="-342900">
              <a:buNone/>
            </a:pPr>
            <a:endParaRPr lang="en-US" sz="1800" dirty="0"/>
          </a:p>
          <a:p>
            <a:pPr marL="0" lvl="0" indent="0">
              <a:buNone/>
            </a:pPr>
            <a:endParaRPr lang="en-US" sz="1800" dirty="0">
              <a:sym typeface="Calibri"/>
            </a:endParaRPr>
          </a:p>
          <a:p>
            <a:pPr marL="1028700" lvl="0" indent="-102870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23AAD8-FE26-45BD-8DBC-72D752B506D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0"/>
            <a:endParaRPr lang="en-US" sz="1600" dirty="0">
              <a:sym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6</a:t>
            </a:fld>
            <a:endParaRPr lang="en-US"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242E7-0DF9-4E85-BFE2-0338AE1D8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949" y="1992302"/>
            <a:ext cx="3331405" cy="30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8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ym typeface="Arial"/>
              </a:rPr>
              <a:t>ROWS()</a:t>
            </a:r>
            <a:endParaRPr lang="en-US" dirty="0"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endParaRPr lang="en-US" sz="1800" dirty="0"/>
          </a:p>
          <a:p>
            <a:pPr marL="0" lvl="0" indent="0">
              <a:buNone/>
            </a:pPr>
            <a:r>
              <a:rPr lang="en-US" sz="2400" dirty="0">
                <a:latin typeface="Consolas" panose="020B0609020204030204" pitchFamily="49" charset="0"/>
                <a:sym typeface="Courier New"/>
              </a:rPr>
              <a:t>COUNTA(array, ...)</a:t>
            </a:r>
          </a:p>
          <a:p>
            <a:pPr marL="800100" lvl="1" indent="-457200">
              <a:buNone/>
            </a:pPr>
            <a:endParaRPr lang="en-US" sz="2400" dirty="0">
              <a:sym typeface="Calibri"/>
            </a:endParaRPr>
          </a:p>
          <a:p>
            <a:pPr marL="642937" lvl="2" indent="-342900">
              <a:buNone/>
            </a:pPr>
            <a:r>
              <a:rPr lang="en-US" sz="1800" dirty="0">
                <a:sym typeface="Calibri"/>
              </a:rPr>
              <a:t>Counts all rows in the array regardless of value</a:t>
            </a:r>
          </a:p>
          <a:p>
            <a:pPr marL="642937" lvl="2" indent="-342900">
              <a:buNone/>
            </a:pPr>
            <a:endParaRPr lang="en-US" sz="1800" dirty="0">
              <a:sym typeface="Calibri"/>
            </a:endParaRPr>
          </a:p>
          <a:p>
            <a:pPr marL="0" lvl="0" indent="0">
              <a:buNone/>
            </a:pPr>
            <a:endParaRPr lang="en-US" sz="1800" dirty="0">
              <a:sym typeface="Calibri"/>
            </a:endParaRPr>
          </a:p>
          <a:p>
            <a:pPr marL="1028700" lvl="0" indent="-1028700">
              <a:buNone/>
            </a:pPr>
            <a:endParaRPr lang="en-US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23AAD8-FE26-45BD-8DBC-72D752B506D3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lvl="0"/>
            <a:endParaRPr lang="en-US" sz="1600" dirty="0">
              <a:sym typeface="Calibri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147" name="Google Shape;147;p23"/>
          <p:cNvSpPr txBox="1"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7</a:t>
            </a:fld>
            <a:endParaRPr lang="en-US" dirty="0"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81256-4DA4-417C-874B-13F43EE0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0190"/>
            <a:ext cx="4099161" cy="27550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549177-8C89-40AB-9E14-AF71AFAC7CC1}"/>
              </a:ext>
            </a:extLst>
          </p:cNvPr>
          <p:cNvSpPr/>
          <p:nvPr/>
        </p:nvSpPr>
        <p:spPr>
          <a:xfrm>
            <a:off x="398662" y="4918776"/>
            <a:ext cx="84990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0" indent="-641350"/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Note: </a:t>
            </a:r>
          </a:p>
          <a:p>
            <a:pPr marL="642937" lvl="2" indent="-342900"/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ROWS(A1:A7) is 7 because there are seven rows between A1 and A7 even though A1 and A6 are empty.</a:t>
            </a:r>
          </a:p>
          <a:p>
            <a:pPr marL="642937" lvl="2" indent="-342900"/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642937" lvl="2" indent="-342900">
              <a:buNone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ROWS(A1:B8) is 8 for the same reason.</a:t>
            </a:r>
          </a:p>
        </p:txBody>
      </p:sp>
    </p:spTree>
    <p:extLst>
      <p:ext uri="{BB962C8B-B14F-4D97-AF65-F5344CB8AC3E}">
        <p14:creationId xmlns:p14="http://schemas.microsoft.com/office/powerpoint/2010/main" val="400801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Inductively Defined Problems</a:t>
            </a:r>
            <a:endParaRPr lang="en-US"/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8</a:t>
            </a:fld>
            <a:endParaRPr lang="en-US">
              <a:sym typeface="Calibri"/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type="body" sz="quarter" idx="13"/>
          </p:nvPr>
        </p:nvSpPr>
        <p:spPr>
          <a:xfrm>
            <a:off x="457200" y="2452530"/>
            <a:ext cx="8229600" cy="375777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ym typeface="Calibri"/>
              </a:rPr>
              <a:t>An inductively defined problem has two parts:</a:t>
            </a:r>
          </a:p>
          <a:p>
            <a:pPr marL="0" lvl="0" indent="0">
              <a:buNone/>
            </a:pPr>
            <a:endParaRPr lang="en-US" sz="2000" dirty="0"/>
          </a:p>
          <a:p>
            <a:pPr marL="800100" lvl="1" indent="-457200">
              <a:buFont typeface="+mj-lt"/>
              <a:buAutoNum type="arabicPeriod"/>
            </a:pPr>
            <a:r>
              <a:rPr lang="en-US" sz="2000" dirty="0">
                <a:sym typeface="Calibri"/>
              </a:rPr>
              <a:t>A set of starting conditions</a:t>
            </a:r>
          </a:p>
          <a:p>
            <a:pPr marL="800100" lvl="1" indent="-457200">
              <a:buFont typeface="+mj-lt"/>
              <a:buAutoNum type="arabicPeriod"/>
            </a:pPr>
            <a:endParaRPr lang="en-US" sz="2000" dirty="0"/>
          </a:p>
          <a:p>
            <a:pPr marL="800100" lvl="1" indent="-457200">
              <a:buFont typeface="+mj-lt"/>
              <a:buAutoNum type="arabicPeriod"/>
            </a:pPr>
            <a:r>
              <a:rPr lang="en-US" sz="2000" dirty="0">
                <a:sym typeface="Calibri"/>
              </a:rPr>
              <a:t>A set of rules that describe how data changes from one step to the next.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Inductively Defined Problems</a:t>
            </a:r>
            <a:endParaRPr lang="en-US"/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505804"/>
            <a:ext cx="2133600" cy="126944"/>
          </a:xfrm>
        </p:spPr>
        <p:txBody>
          <a:bodyPr/>
          <a:lstStyle/>
          <a:p>
            <a:pPr lvl="0"/>
            <a:fld id="{00000000-1234-1234-1234-123412341234}" type="slidenum">
              <a:rPr lang="en-US">
                <a:sym typeface="Calibri"/>
              </a:rPr>
              <a:pPr lvl="0"/>
              <a:t>9</a:t>
            </a:fld>
            <a:endParaRPr lang="en-US">
              <a:sym typeface="Calibri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sz="quarter" idx="13"/>
          </p:nvPr>
        </p:nvSpPr>
        <p:spPr>
          <a:xfrm>
            <a:off x="457200" y="2561530"/>
            <a:ext cx="8229600" cy="3648769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>
                <a:sym typeface="Calibri"/>
              </a:rPr>
              <a:t>Example:</a:t>
            </a:r>
          </a:p>
          <a:p>
            <a:pPr marL="0" lvl="0" indent="0">
              <a:buNone/>
            </a:pPr>
            <a:endParaRPr lang="en-US" sz="2000" dirty="0"/>
          </a:p>
          <a:p>
            <a:pPr marL="800100" lvl="1" indent="-457200">
              <a:buFont typeface="+mj-lt"/>
              <a:buAutoNum type="arabicPeriod"/>
            </a:pPr>
            <a:r>
              <a:rPr lang="en-US" sz="2000" dirty="0">
                <a:sym typeface="Calibri"/>
              </a:rPr>
              <a:t>You deposit $1000 in a savings account</a:t>
            </a:r>
          </a:p>
          <a:p>
            <a:pPr marL="800100" lvl="1" indent="-457200">
              <a:buFont typeface="+mj-lt"/>
              <a:buAutoNum type="arabicPeriod"/>
            </a:pPr>
            <a:endParaRPr lang="en-US" sz="2000" dirty="0"/>
          </a:p>
          <a:p>
            <a:pPr marL="800100" lvl="1" indent="-457200">
              <a:buFont typeface="+mj-lt"/>
              <a:buAutoNum type="arabicPeriod"/>
            </a:pPr>
            <a:r>
              <a:rPr lang="en-US" sz="2000" dirty="0">
                <a:sym typeface="Calibri"/>
              </a:rPr>
              <a:t>At the end of each year, you receive 4% interest on the balance in your account.</a:t>
            </a:r>
            <a:endParaRPr lang="en-US" sz="2000" dirty="0"/>
          </a:p>
        </p:txBody>
      </p:sp>
      <p:sp>
        <p:nvSpPr>
          <p:cNvPr id="199" name="Google Shape;199;p28"/>
          <p:cNvSpPr/>
          <p:nvPr/>
        </p:nvSpPr>
        <p:spPr>
          <a:xfrm>
            <a:off x="3604612" y="1962024"/>
            <a:ext cx="3129247" cy="67962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is the starting condition</a:t>
            </a:r>
            <a:endParaRPr sz="1600"/>
          </a:p>
        </p:txBody>
      </p:sp>
      <p:cxnSp>
        <p:nvCxnSpPr>
          <p:cNvPr id="200" name="Google Shape;200;p28"/>
          <p:cNvCxnSpPr>
            <a:cxnSpLocks/>
            <a:stCxn id="199" idx="2"/>
          </p:cNvCxnSpPr>
          <p:nvPr/>
        </p:nvCxnSpPr>
        <p:spPr>
          <a:xfrm flipH="1">
            <a:off x="4290414" y="2641647"/>
            <a:ext cx="878822" cy="50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01" name="Google Shape;201;p28"/>
          <p:cNvSpPr/>
          <p:nvPr/>
        </p:nvSpPr>
        <p:spPr>
          <a:xfrm>
            <a:off x="2459594" y="4979241"/>
            <a:ext cx="3865006" cy="96133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rule describes how data changes from one step to the next</a:t>
            </a:r>
            <a:endParaRPr sz="1600"/>
          </a:p>
        </p:txBody>
      </p:sp>
      <p:cxnSp>
        <p:nvCxnSpPr>
          <p:cNvPr id="202" name="Google Shape;202;p28"/>
          <p:cNvCxnSpPr>
            <a:cxnSpLocks/>
            <a:stCxn id="201" idx="0"/>
          </p:cNvCxnSpPr>
          <p:nvPr/>
        </p:nvCxnSpPr>
        <p:spPr>
          <a:xfrm flipH="1" flipV="1">
            <a:off x="3983594" y="4445841"/>
            <a:ext cx="408503" cy="533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CS_7487_PPT_Presentation_Template_Widescreen_BOSTON">
  <a:themeElements>
    <a:clrScheme name="Khoury College 1">
      <a:dk1>
        <a:srgbClr val="A19994"/>
      </a:dk1>
      <a:lt1>
        <a:srgbClr val="FFFFFF"/>
      </a:lt1>
      <a:dk2>
        <a:srgbClr val="A19994"/>
      </a:dk2>
      <a:lt2>
        <a:srgbClr val="CFC7BF"/>
      </a:lt2>
      <a:accent1>
        <a:srgbClr val="D41B2C"/>
      </a:accent1>
      <a:accent2>
        <a:srgbClr val="FFBF3D"/>
      </a:accent2>
      <a:accent3>
        <a:srgbClr val="A19994"/>
      </a:accent3>
      <a:accent4>
        <a:srgbClr val="CFC7BF"/>
      </a:accent4>
      <a:accent5>
        <a:srgbClr val="D41B2C"/>
      </a:accent5>
      <a:accent6>
        <a:srgbClr val="FFBF3D"/>
      </a:accent6>
      <a:hlink>
        <a:srgbClr val="CC0000"/>
      </a:hlink>
      <a:folHlink>
        <a:srgbClr val="FFBF3D"/>
      </a:folHlink>
    </a:clrScheme>
    <a:fontScheme name="CCI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S_7487_PPT_Presentation_Template_Widescreen_BOSTON" id="{822A2E9C-198C-4F48-AD4F-AFF4E8209DC1}" vid="{6F4D3F32-6125-CC4A-8435-A33F393A35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571</Words>
  <Application>Microsoft Office PowerPoint</Application>
  <PresentationFormat>On-screen Show (4:3)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Consolas</vt:lpstr>
      <vt:lpstr>Lato</vt:lpstr>
      <vt:lpstr>Lato Black</vt:lpstr>
      <vt:lpstr>Wingdings</vt:lpstr>
      <vt:lpstr>CCS_7487_PPT_Presentation_Template_Widescreen_BOSTON</vt:lpstr>
      <vt:lpstr>Flexible Models</vt:lpstr>
      <vt:lpstr>Assume Data May Change!</vt:lpstr>
      <vt:lpstr>Don’t Duplicate Data!</vt:lpstr>
      <vt:lpstr>don’t hard code values</vt:lpstr>
      <vt:lpstr>COUNT()</vt:lpstr>
      <vt:lpstr>COUNTA()</vt:lpstr>
      <vt:lpstr>ROWS()</vt:lpstr>
      <vt:lpstr>Inductively Defined Problems</vt:lpstr>
      <vt:lpstr>Inductively Defined Problems</vt:lpstr>
      <vt:lpstr>Starting condition</vt:lpstr>
      <vt:lpstr>Inductive formulas</vt:lpstr>
      <vt:lpstr>Inductively Defined Problems</vt:lpstr>
      <vt:lpstr>Hiding Columns or Rows</vt:lpstr>
      <vt:lpstr>PMT()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Models</dc:title>
  <cp:lastModifiedBy>Michael Weintraub</cp:lastModifiedBy>
  <cp:revision>11</cp:revision>
  <dcterms:modified xsi:type="dcterms:W3CDTF">2020-01-06T00:55:49Z</dcterms:modified>
</cp:coreProperties>
</file>