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the difference between rounding and formatting precision.</a:t>
            </a:r>
            <a:endParaRPr/>
          </a:p>
        </p:txBody>
      </p:sp>
      <p:sp>
        <p:nvSpPr>
          <p:cNvPr id="175" name="Google Shape;175;p3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the difference between rounding and formatting precision.</a:t>
            </a:r>
            <a:endParaRPr/>
          </a:p>
        </p:txBody>
      </p:sp>
      <p:sp>
        <p:nvSpPr>
          <p:cNvPr id="111" name="Google Shape;111;p1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457200" y="751681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57200" y="4955198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" name="Google Shape;17;p2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457200" y="4844511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" name="Google Shape;23;p3"/>
          <p:cNvCxnSpPr/>
          <p:nvPr/>
        </p:nvCxnSpPr>
        <p:spPr>
          <a:xfrm>
            <a:off x="159500" y="1135175"/>
            <a:ext cx="8781000" cy="1890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78250" y="274626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78252" y="1275900"/>
            <a:ext cx="4273499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92275" y="1276027"/>
            <a:ext cx="3994500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9" name="Google Shape;29;p4"/>
          <p:cNvCxnSpPr/>
          <p:nvPr/>
        </p:nvCxnSpPr>
        <p:spPr>
          <a:xfrm>
            <a:off x="178252" y="1125826"/>
            <a:ext cx="8508599" cy="4799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78250" y="274626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33" name="Google Shape;33;p5"/>
          <p:cNvCxnSpPr/>
          <p:nvPr/>
        </p:nvCxnSpPr>
        <p:spPr>
          <a:xfrm>
            <a:off x="232050" y="1172416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269602" y="3165126"/>
            <a:ext cx="8342099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269600" y="3000164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78250" y="274626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 flipH="1" rot="10800000">
            <a:off x="65677" y="6397399"/>
            <a:ext cx="9039899" cy="90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ctrTitle"/>
          </p:nvPr>
        </p:nvSpPr>
        <p:spPr>
          <a:xfrm>
            <a:off x="457200" y="751681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Formatting vs. Rounding</a:t>
            </a:r>
            <a:endParaRPr b="1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457200" y="4955198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Topic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Lesson 1 –Formatting vs. Rounding Numbers</a:t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350525" y="5760210"/>
            <a:ext cx="2562368" cy="1637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What happened?</a:t>
            </a:r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 is that the cells in column ‘A’ were formatted to show only 2 digits after the decimal point.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the numbers in column ‘A’ actually had more than 2 digits after the decimal point.  The last digits were “hidden”.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Hiding some of the digits can yield results that appear to be wrong.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Rounding Example</a:t>
            </a:r>
            <a:endParaRPr/>
          </a:p>
        </p:txBody>
      </p:sp>
      <p:pic>
        <p:nvPicPr>
          <p:cNvPr id="147" name="Google Shape;14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3662" y="1532731"/>
            <a:ext cx="642937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Rounding Example with CTRL+</a:t>
            </a:r>
            <a:r>
              <a:rPr lang="en-US" sz="4000">
                <a:solidFill>
                  <a:srgbClr val="C00000"/>
                </a:solidFill>
              </a:rPr>
              <a:t>~</a:t>
            </a:r>
            <a:endParaRPr/>
          </a:p>
        </p:txBody>
      </p:sp>
      <p:pic>
        <p:nvPicPr>
          <p:cNvPr id="153" name="Google Shape;15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689" y="1383386"/>
            <a:ext cx="8217322" cy="4689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Rounding Example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addition in column ‘B’ is now mathematically correct.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that appears in cell B5 is in fact the sum of the numbers appearing in cells B1:B3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Warning!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values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 computer application are often not the values that are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inside that application.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a value that has only a certain number of digits after the decimal place, you must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value, not merely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Excel: ROUND(Range, Decimal Places)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Bottom Line</a:t>
            </a:r>
            <a:endParaRPr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computer’s arithmetic appears incorrect, i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be a formatting / rounding error.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Excel: fix these errors with the ROUND function.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module you learned that:</a:t>
            </a:r>
            <a:endParaRPr/>
          </a:p>
          <a:p>
            <a:pPr indent="-431800" lvl="1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is not the same as formatting</a:t>
            </a:r>
            <a:endParaRPr/>
          </a:p>
          <a:p>
            <a:pPr indent="-431800" lvl="1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 automatically adjusts cell references when copying formulas</a:t>
            </a:r>
            <a:endParaRPr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 txBox="1"/>
          <p:nvPr>
            <p:ph idx="10" type="dt"/>
          </p:nvPr>
        </p:nvSpPr>
        <p:spPr>
          <a:xfrm>
            <a:off x="0" y="6553200"/>
            <a:ext cx="2133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CS1100</a:t>
            </a:r>
            <a:endParaRPr/>
          </a:p>
        </p:txBody>
      </p:sp>
      <p:sp>
        <p:nvSpPr>
          <p:cNvPr id="181" name="Google Shape;181;p24"/>
          <p:cNvSpPr txBox="1"/>
          <p:nvPr>
            <p:ph idx="11" type="ftr"/>
          </p:nvPr>
        </p:nvSpPr>
        <p:spPr>
          <a:xfrm>
            <a:off x="0" y="6553200"/>
            <a:ext cx="2895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Excel Basics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Formatting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Formatting changes the way values are displayed, but does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the actual value being used in functions.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formatting options: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 values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and date values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 formats and decimal points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0" y="6553200"/>
            <a:ext cx="2133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CS1100</a:t>
            </a:r>
            <a:endParaRPr/>
          </a:p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0" y="6553200"/>
            <a:ext cx="2895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Excel Basics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Demo: Formatting</a:t>
            </a:r>
            <a:endParaRPr/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0" y="6553200"/>
            <a:ext cx="2133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CS1100</a:t>
            </a:r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0" y="6553200"/>
            <a:ext cx="2895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Excel Basics</a:t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76400"/>
            <a:ext cx="439782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457200" y="3214132"/>
            <a:ext cx="20845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Unformatted values</a:t>
            </a:r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3733800"/>
            <a:ext cx="4325577" cy="153257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3429000" y="5266371"/>
            <a:ext cx="18443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Formatted values</a:t>
            </a:r>
            <a:endParaRPr/>
          </a:p>
        </p:txBody>
      </p:sp>
      <p:sp>
        <p:nvSpPr>
          <p:cNvPr id="76" name="Google Shape;76;p11"/>
          <p:cNvSpPr txBox="1"/>
          <p:nvPr/>
        </p:nvSpPr>
        <p:spPr>
          <a:xfrm>
            <a:off x="7010400" y="4022287"/>
            <a:ext cx="10166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mic Sans MS"/>
              <a:buNone/>
            </a:pPr>
            <a:r>
              <a:rPr b="0" i="1" lang="en-US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Percent</a:t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7010400" y="4315419"/>
            <a:ext cx="11512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mic Sans MS"/>
              <a:buNone/>
            </a:pPr>
            <a:r>
              <a:rPr b="0" i="1" lang="en-US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Currency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7010399" y="4865289"/>
            <a:ext cx="13676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mic Sans MS"/>
              <a:buNone/>
            </a:pPr>
            <a:r>
              <a:rPr b="0" i="1" lang="en-US" sz="18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Accounting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415" y="3309922"/>
            <a:ext cx="7313997" cy="11334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Formatting</a:t>
            </a:r>
            <a:endParaRPr/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0" y="6553200"/>
            <a:ext cx="2133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CS1100</a:t>
            </a:r>
            <a:endParaRPr/>
          </a:p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0" y="6553200"/>
            <a:ext cx="2895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Excel Basics</a:t>
            </a:r>
            <a:endParaRPr/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035" y="5200466"/>
            <a:ext cx="7267574" cy="10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/>
          <p:nvPr/>
        </p:nvSpPr>
        <p:spPr>
          <a:xfrm>
            <a:off x="6405210" y="5181416"/>
            <a:ext cx="1676399" cy="106679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763201" y="4779967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/>
          </a:p>
        </p:txBody>
      </p:sp>
      <p:sp>
        <p:nvSpPr>
          <p:cNvPr id="91" name="Google Shape;91;p12"/>
          <p:cNvSpPr txBox="1"/>
          <p:nvPr/>
        </p:nvSpPr>
        <p:spPr>
          <a:xfrm>
            <a:off x="763201" y="2969394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5">
            <a:alphaModFix/>
          </a:blip>
          <a:srcRect b="35339" l="0" r="0" t="2"/>
          <a:stretch/>
        </p:blipFill>
        <p:spPr>
          <a:xfrm>
            <a:off x="713415" y="1672273"/>
            <a:ext cx="8245474" cy="120348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/>
          <p:nvPr/>
        </p:nvSpPr>
        <p:spPr>
          <a:xfrm>
            <a:off x="6405210" y="3327802"/>
            <a:ext cx="1676399" cy="106679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3733800" y="2001645"/>
            <a:ext cx="1676399" cy="106679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622030" y="1225557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Conditional Formatting</a:t>
            </a:r>
            <a:endParaRPr/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formatting allows the application to 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limit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formatting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certain conditions are met.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Home tab, in the Styles group, click the arrow next to Conditional Formatting</a:t>
            </a:r>
            <a:endParaRPr/>
          </a:p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>
            <p:ph idx="10" type="dt"/>
          </p:nvPr>
        </p:nvSpPr>
        <p:spPr>
          <a:xfrm>
            <a:off x="0" y="6553200"/>
            <a:ext cx="2133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CS1100</a:t>
            </a:r>
            <a:endParaRPr/>
          </a:p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0" y="6553200"/>
            <a:ext cx="2895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Excel Basics</a:t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88" y="3048000"/>
            <a:ext cx="5638121" cy="338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2514600"/>
            <a:ext cx="2492236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/>
          <p:nvPr/>
        </p:nvSpPr>
        <p:spPr>
          <a:xfrm>
            <a:off x="5181600" y="2514600"/>
            <a:ext cx="1066799" cy="1295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Rounding</a:t>
            </a:r>
            <a:endParaRPr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actually changes the value by rounding up or down to some specified accuracy.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rounded value is copied to another cell.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round, use the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ROUND()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function: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=ROUND(A1,2)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=ROUNDUP(A1,2)</a:t>
            </a:r>
            <a:endParaRPr/>
          </a:p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>
            <p:ph idx="10" type="dt"/>
          </p:nvPr>
        </p:nvSpPr>
        <p:spPr>
          <a:xfrm>
            <a:off x="0" y="6553200"/>
            <a:ext cx="2133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CS1100</a:t>
            </a:r>
            <a:endParaRPr/>
          </a:p>
        </p:txBody>
      </p:sp>
      <p:sp>
        <p:nvSpPr>
          <p:cNvPr id="117" name="Google Shape;117;p14"/>
          <p:cNvSpPr txBox="1"/>
          <p:nvPr>
            <p:ph idx="11" type="ftr"/>
          </p:nvPr>
        </p:nvSpPr>
        <p:spPr>
          <a:xfrm>
            <a:off x="0" y="6553200"/>
            <a:ext cx="2895600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Excel Basics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Formatting Example</a:t>
            </a:r>
            <a:endParaRPr/>
          </a:p>
        </p:txBody>
      </p:sp>
      <p:pic>
        <p:nvPicPr>
          <p:cNvPr id="123" name="Google Shape;12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751" y="1388148"/>
            <a:ext cx="8233198" cy="468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95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Look Carefully at the Formatting Example</a:t>
            </a:r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say that the sum of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3.05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2.02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1.03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6.11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 not mathematically correct!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slide shows what is actually in each cell.  (Control +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Formatting</a:t>
            </a:r>
            <a:r>
              <a:rPr b="1" i="0" lang="en-US" sz="395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Example with CTRL+</a:t>
            </a:r>
            <a:r>
              <a:rPr lang="en-US" sz="3950">
                <a:solidFill>
                  <a:srgbClr val="C00000"/>
                </a:solidFill>
              </a:rPr>
              <a:t>~</a:t>
            </a:r>
            <a:endParaRPr/>
          </a:p>
        </p:txBody>
      </p:sp>
      <p:pic>
        <p:nvPicPr>
          <p:cNvPr id="135" name="Google Shape;13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513" y="1355678"/>
            <a:ext cx="6887854" cy="483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S1100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