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5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the difference between rounding and formatting precision.</a:t>
            </a:r>
            <a:endParaRPr/>
          </a:p>
        </p:txBody>
      </p:sp>
      <p:sp>
        <p:nvSpPr>
          <p:cNvPr id="344" name="Google Shape;344;p5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457200" y="751681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457200" y="4955198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2"/>
          <p:cNvCxnSpPr/>
          <p:nvPr/>
        </p:nvCxnSpPr>
        <p:spPr>
          <a:xfrm>
            <a:off x="457200" y="4844511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8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>
            <a:off x="159500" y="1135175"/>
            <a:ext cx="8781000" cy="1890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/>
        </p:nvSpPr>
        <p:spPr>
          <a:xfrm>
            <a:off x="8292351" y="6547312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78250" y="274626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78252" y="1275900"/>
            <a:ext cx="4273499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4692275" y="1276027"/>
            <a:ext cx="3994500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3" name="Google Shape;33;p4"/>
          <p:cNvCxnSpPr/>
          <p:nvPr/>
        </p:nvCxnSpPr>
        <p:spPr>
          <a:xfrm>
            <a:off x="178252" y="1125826"/>
            <a:ext cx="8508599" cy="4799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78250" y="274626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37" name="Google Shape;37;p5"/>
          <p:cNvCxnSpPr/>
          <p:nvPr/>
        </p:nvCxnSpPr>
        <p:spPr>
          <a:xfrm>
            <a:off x="232050" y="1172416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5"/>
          <p:cNvSpPr txBox="1"/>
          <p:nvPr/>
        </p:nvSpPr>
        <p:spPr>
          <a:xfrm>
            <a:off x="8227394" y="6485302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" type="body"/>
          </p:nvPr>
        </p:nvSpPr>
        <p:spPr>
          <a:xfrm>
            <a:off x="269602" y="3165126"/>
            <a:ext cx="8342099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1" name="Google Shape;41;p6"/>
          <p:cNvCxnSpPr/>
          <p:nvPr/>
        </p:nvCxnSpPr>
        <p:spPr>
          <a:xfrm>
            <a:off x="269600" y="3000164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6"/>
          <p:cNvSpPr txBox="1"/>
          <p:nvPr/>
        </p:nvSpPr>
        <p:spPr>
          <a:xfrm>
            <a:off x="8360535" y="6502683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8253212" y="6515562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5086081" y="6510271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240332" y="6510271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78250" y="274626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 flipH="1" rot="10800000">
            <a:off x="65677" y="6397399"/>
            <a:ext cx="9039899" cy="90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5491" y="6501023"/>
            <a:ext cx="1451524" cy="1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k2CSZGegKnY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ctrTitle"/>
          </p:nvPr>
        </p:nvSpPr>
        <p:spPr>
          <a:xfrm>
            <a:off x="457200" y="751681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1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 txBox="1"/>
          <p:nvPr>
            <p:ph idx="1" type="subTitle"/>
          </p:nvPr>
        </p:nvSpPr>
        <p:spPr>
          <a:xfrm>
            <a:off x="457200" y="4955198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Topic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Lesson 1 –Excel Basics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3350525" y="5760210"/>
            <a:ext cx="2562368" cy="1637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3530220" y="5842096"/>
            <a:ext cx="50246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Font typeface="Calibri"/>
              <a:buNone/>
            </a:pPr>
            <a:r>
              <a:rPr b="0" i="1" lang="en-US" sz="1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Modified from originals created by Martin Schedlbauer, Peter Douglass and Peter Golbus</a:t>
            </a:r>
            <a:endParaRPr b="0" i="1" sz="1000" u="none" cap="none" strike="noStrik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Column Range: A1:A10</a:t>
            </a:r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Selects cells A1:A10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445" y="1678675"/>
            <a:ext cx="6182609" cy="45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Row Range: A5:K5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400" y="1441340"/>
            <a:ext cx="8053200" cy="42340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Matrix: A1:C5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000" y="1522473"/>
            <a:ext cx="7798200" cy="397795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Functions</a:t>
            </a:r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1"/>
              <a:buFont typeface="Arial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 provide thousands of functions to build spreadsheet models: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pmt, irr, fv, db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sum, count, average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left, mid, trim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&amp; Time,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today, time, second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Lookup,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choose, vlookup, match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if, not, or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median, correl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bessel, imlog</a:t>
            </a:r>
            <a:endParaRPr/>
          </a:p>
          <a:p>
            <a:pPr indent="-2476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Trigonometric,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sin, tan, acos</a:t>
            </a:r>
            <a:endParaRPr/>
          </a:p>
        </p:txBody>
      </p:sp>
      <p:sp>
        <p:nvSpPr>
          <p:cNvPr id="221" name="Google Shape;221;p33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Library</a:t>
            </a:r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985" y="5651684"/>
            <a:ext cx="8149199" cy="7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209" y="4107454"/>
            <a:ext cx="8229600" cy="9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1690521" y="5228691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1232893" y="3684461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18" y="1933859"/>
            <a:ext cx="8679466" cy="17364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602918" y="1417637"/>
            <a:ext cx="6399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/>
          </a:p>
        </p:txBody>
      </p:sp>
      <p:sp>
        <p:nvSpPr>
          <p:cNvPr id="233" name="Google Shape;233;p34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Entering Formulas and Functions</a:t>
            </a:r>
            <a:endParaRPr/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enter formulas and functions: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entry with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</p:txBody>
      </p:sp>
      <p:pic>
        <p:nvPicPr>
          <p:cNvPr descr="Screen Clipping" id="240" name="Google Shape;2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3441698"/>
            <a:ext cx="3542119" cy="227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1260" y="2916235"/>
            <a:ext cx="5581650" cy="34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Cell References in Functions</a:t>
            </a:r>
            <a:endParaRPr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functions require parameters.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keep your model flexible and correct even when the data changes, only use cell references in functions.</a:t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598" y="3962400"/>
            <a:ext cx="6943925" cy="173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PMT function</a:t>
            </a: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051" y="1605886"/>
            <a:ext cx="7588154" cy="455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2057400"/>
            <a:ext cx="5209756" cy="130537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7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Copying Cells</a:t>
            </a:r>
            <a:endParaRPr/>
          </a:p>
        </p:txBody>
      </p:sp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copy cells: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CTRL+C to copy and CTRL+V to paste</a:t>
            </a:r>
            <a:endParaRPr/>
          </a:p>
          <a:p>
            <a:pPr indent="0" lvl="1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cell dragging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references are automatically adjusted when copied.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references can be locked $.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$A1:$A5 is not adjusted when column copied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A$1:C$1 is not adjusted when row copied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$A$1 is never adjusted when copied</a:t>
            </a:r>
            <a:endParaRPr/>
          </a:p>
        </p:txBody>
      </p:sp>
      <p:pic>
        <p:nvPicPr>
          <p:cNvPr id="265" name="Google Shape;2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800" y="2734002"/>
            <a:ext cx="838199" cy="39019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/>
          <p:nvPr/>
        </p:nvSpPr>
        <p:spPr>
          <a:xfrm>
            <a:off x="4114800" y="2895600"/>
            <a:ext cx="304799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8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Copying Formulas</a:t>
            </a:r>
            <a:endParaRPr/>
          </a:p>
        </p:txBody>
      </p:sp>
      <p:sp>
        <p:nvSpPr>
          <p:cNvPr id="273" name="Google Shape;273;p39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cell references adjust when copying: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 references adjust when copying across columns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references adjust when copying across rows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Generally, the adjustment is desirable, but sometimes it is not: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 cell references by making them absolute references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$ before row and/or columns for locking</a:t>
            </a:r>
            <a:endParaRPr/>
          </a:p>
        </p:txBody>
      </p:sp>
      <p:sp>
        <p:nvSpPr>
          <p:cNvPr id="274" name="Google Shape;274;p39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CS1100: Let’s smash the Excel stereotype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178250" y="5713863"/>
            <a:ext cx="8799900" cy="580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https://www.youtube.com/watch?v=k2CSZGegKnY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696" y="1467987"/>
            <a:ext cx="6246125" cy="410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Demo: Copying Formulas</a:t>
            </a:r>
            <a:endParaRPr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 what happens to the cell references when copying from row to row or column to column.</a:t>
            </a:r>
            <a:endParaRPr/>
          </a:p>
        </p:txBody>
      </p:sp>
      <p:pic>
        <p:nvPicPr>
          <p:cNvPr id="281" name="Google Shape;28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646" y="2353101"/>
            <a:ext cx="5420697" cy="150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769" y="4611806"/>
            <a:ext cx="5395813" cy="151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Anchors and Cell Dragging</a:t>
            </a:r>
            <a:endParaRPr/>
          </a:p>
        </p:txBody>
      </p:sp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Formulas can be copied to adjacent cells by dragging.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Dragging changes cell references.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this is what you want, but sometimes it breaks your formulas.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Anchors ($) stop cell references from changing.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when do you use them?</a:t>
            </a:r>
            <a:endParaRPr/>
          </a:p>
        </p:txBody>
      </p:sp>
      <p:sp>
        <p:nvSpPr>
          <p:cNvPr id="290" name="Google Shape;290;p41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251040" y="356236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When to Anchor</a:t>
            </a:r>
            <a:endParaRPr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Manually rewrite your formula in the cell to the right and the cell below the original cell.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the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original formula to the letters in the formula to the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letter didn’t change, put a $ before it in the original cell.</a:t>
            </a:r>
            <a:endParaRPr/>
          </a:p>
        </p:txBody>
      </p:sp>
      <p:sp>
        <p:nvSpPr>
          <p:cNvPr id="297" name="Google Shape;297;p42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Named Ranges</a:t>
            </a:r>
            <a:endParaRPr/>
          </a:p>
        </p:txBody>
      </p:sp>
      <p:sp>
        <p:nvSpPr>
          <p:cNvPr id="303" name="Google Shape;303;p43"/>
          <p:cNvSpPr txBox="1"/>
          <p:nvPr>
            <p:ph idx="1" type="body"/>
          </p:nvPr>
        </p:nvSpPr>
        <p:spPr>
          <a:xfrm>
            <a:off x="178250" y="1161677"/>
            <a:ext cx="4980892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your formulas easier to read, use named cell ranges.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a named range:</a:t>
            </a:r>
            <a:endParaRPr/>
          </a:p>
          <a:p>
            <a:pPr indent="-279328" lvl="1" marL="742950" marR="0" rtl="0" algn="l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cells to include in named range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328" lvl="1" marL="742950" marR="0" rtl="0" algn="l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right mouse button on any cell in the selected range for context menu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328" lvl="1" marL="742950" marR="0" rtl="0" algn="l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“Define Name…” and provide name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49" lvl="0" marL="400050" marR="0" rtl="0" algn="l">
              <a:lnSpc>
                <a:spcPct val="80000"/>
              </a:lnSpc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01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CLICK on the Formula Tab and SELECT ‘Name Range’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named ranges are never adjusted when row or column copied, i.e. both cells and columns  are automatically anchored in named ranges.</a:t>
            </a:r>
            <a:endParaRPr/>
          </a:p>
        </p:txBody>
      </p:sp>
      <p:pic>
        <p:nvPicPr>
          <p:cNvPr id="304" name="Google Shape;3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4527" y="1453416"/>
            <a:ext cx="3436218" cy="39271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3"/>
          <p:cNvSpPr/>
          <p:nvPr/>
        </p:nvSpPr>
        <p:spPr>
          <a:xfrm>
            <a:off x="6790623" y="5096577"/>
            <a:ext cx="1804737" cy="20694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3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Named Ranges in Functions</a:t>
            </a:r>
            <a:endParaRPr/>
          </a:p>
        </p:txBody>
      </p:sp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ranges can make function parameters easier to understand:</a:t>
            </a:r>
            <a:endParaRPr/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928938"/>
            <a:ext cx="6956422" cy="149066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Managing Named Ranges</a:t>
            </a:r>
            <a:endParaRPr/>
          </a:p>
        </p:txBody>
      </p:sp>
      <p:sp>
        <p:nvSpPr>
          <p:cNvPr id="320" name="Google Shape;320;p45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(delete, edit, rename, etc) named ranges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ribbon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Manager</a:t>
            </a:r>
            <a:endParaRPr/>
          </a:p>
        </p:txBody>
      </p:sp>
      <p:sp>
        <p:nvSpPr>
          <p:cNvPr id="321" name="Google Shape;321;p45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Managing Named Ranges</a:t>
            </a:r>
            <a:endParaRPr/>
          </a:p>
        </p:txBody>
      </p:sp>
      <p:pic>
        <p:nvPicPr>
          <p:cNvPr id="327" name="Google Shape;327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06" y="1162050"/>
            <a:ext cx="5657888" cy="513238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6"/>
          <p:cNvSpPr/>
          <p:nvPr/>
        </p:nvSpPr>
        <p:spPr>
          <a:xfrm>
            <a:off x="3453806" y="1526819"/>
            <a:ext cx="990599" cy="38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6"/>
          <p:cNvSpPr/>
          <p:nvPr/>
        </p:nvSpPr>
        <p:spPr>
          <a:xfrm>
            <a:off x="2970268" y="1598766"/>
            <a:ext cx="709863" cy="6181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Showing Formulas</a:t>
            </a:r>
            <a:endParaRPr/>
          </a:p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show the formulas in your spreadsheet, press  CTRL and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same time (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CTRL+</a:t>
            </a:r>
            <a:r>
              <a:rPr lang="en-US" sz="3200">
                <a:latin typeface="Courier New"/>
                <a:ea typeface="Courier New"/>
                <a:cs typeface="Courier New"/>
                <a:sym typeface="Courier New"/>
              </a:rPr>
              <a:t>~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3022600"/>
            <a:ext cx="2666999" cy="189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7562" y="3429000"/>
            <a:ext cx="4361733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7"/>
          <p:cNvSpPr/>
          <p:nvPr/>
        </p:nvSpPr>
        <p:spPr>
          <a:xfrm>
            <a:off x="6477000" y="4646789"/>
            <a:ext cx="1524000" cy="5333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7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347" name="Google Shape;347;p48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module you learned that:</a:t>
            </a:r>
            <a:endParaRPr/>
          </a:p>
          <a:p>
            <a:pPr indent="-431800" lvl="1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 automatically adjusts cell references when copying formulas</a:t>
            </a:r>
            <a:endParaRPr/>
          </a:p>
          <a:p>
            <a:pPr indent="-431800" lvl="1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 Cell Ranges can be named</a:t>
            </a:r>
            <a:endParaRPr/>
          </a:p>
          <a:p>
            <a:pPr indent="-431800" lvl="1" marL="1371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8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Spreadsheets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Spreadsheets are among the most useful technical business applications.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Principally used for calculations and manipulation of tabular data.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spreadsheet applications: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Excel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Sheet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Pages</a:t>
            </a:r>
            <a:endParaRPr/>
          </a:p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Spreadsheet Layout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Tabular layout arranged in rows and columns.</a:t>
            </a:r>
            <a:endParaRPr/>
          </a:p>
          <a:p>
            <a:pPr indent="-2730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 are labeled with letters</a:t>
            </a:r>
            <a:endParaRPr/>
          </a:p>
          <a:p>
            <a:pPr indent="-2730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Rows are labeled with numbers</a:t>
            </a:r>
            <a:endParaRPr/>
          </a:p>
          <a:p>
            <a:pPr indent="-317500" lvl="0" marL="342900" marR="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are at the intersection of rows and columns</a:t>
            </a:r>
            <a:endParaRPr/>
          </a:p>
          <a:p>
            <a:pPr indent="-2730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cell reference: A3, C9</a:t>
            </a:r>
            <a:endParaRPr/>
          </a:p>
          <a:p>
            <a:pPr indent="-317500" lvl="0" marL="342900" marR="0" rtl="0" algn="l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can contain:</a:t>
            </a:r>
            <a:endParaRPr/>
          </a:p>
          <a:p>
            <a:pPr indent="-2730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Numbers, dates, text, or other data</a:t>
            </a:r>
            <a:endParaRPr/>
          </a:p>
          <a:p>
            <a:pPr indent="-2730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Formulas using functions and cell references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1295400"/>
            <a:ext cx="2047874" cy="475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B4 Cell Selected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b="1379" l="0" r="0" t="0"/>
          <a:stretch/>
        </p:blipFill>
        <p:spPr>
          <a:xfrm>
            <a:off x="495869" y="1219199"/>
            <a:ext cx="8343330" cy="504967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/>
          <p:nvPr/>
        </p:nvSpPr>
        <p:spPr>
          <a:xfrm>
            <a:off x="629407" y="2013040"/>
            <a:ext cx="587016" cy="2286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1061321" y="1173162"/>
            <a:ext cx="1524327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Reference</a:t>
            </a:r>
            <a:endParaRPr/>
          </a:p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Microsoft Excel 2016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367" y="1378424"/>
            <a:ext cx="6706086" cy="491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Microsoft Excel 2013</a:t>
            </a:r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300" y="1314735"/>
            <a:ext cx="6010700" cy="474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Microsoft Excel 2010</a:t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1" y="1333501"/>
            <a:ext cx="6560024" cy="492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Cell Ranges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functions require cell ranges: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 Range: A1:A10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Range: A5:K5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Matrix: A1:C5</a:t>
            </a:r>
            <a:endParaRPr/>
          </a:p>
        </p:txBody>
      </p:sp>
      <p:sp>
        <p:nvSpPr>
          <p:cNvPr id="192" name="Google Shape;192;p29"/>
          <p:cNvSpPr txBox="1"/>
          <p:nvPr>
            <p:ph idx="11" type="ftr"/>
          </p:nvPr>
        </p:nvSpPr>
        <p:spPr>
          <a:xfrm>
            <a:off x="4857750" y="646475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Excel Basics</a:t>
            </a:r>
            <a:endParaRPr b="0" i="0" sz="1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S1100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