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6" name="Google Shape;26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2" name="Google Shape;32;p4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36" name="Google Shape;36;p5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40" name="Google Shape;40;p6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2" name="Google Shape;12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Action Queries | Lesson 1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451524" cy="19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6.png"/><Relationship Id="rId4" Type="http://schemas.openxmlformats.org/officeDocument/2006/relationships/image" Target="../media/image10.png"/><Relationship Id="rId5" Type="http://schemas.openxmlformats.org/officeDocument/2006/relationships/image" Target="../media/image1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5.png"/><Relationship Id="rId6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Action Queries</a:t>
            </a:r>
            <a:endParaRPr/>
          </a:p>
        </p:txBody>
      </p:sp>
      <p:sp>
        <p:nvSpPr>
          <p:cNvPr id="49" name="Google Shape;49;p8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15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Lesson 1 – Action queries</a:t>
            </a:r>
            <a:endParaRPr/>
          </a:p>
        </p:txBody>
      </p:sp>
      <p:sp>
        <p:nvSpPr>
          <p:cNvPr id="50" name="Google Shape;50;p8"/>
          <p:cNvSpPr/>
          <p:nvPr/>
        </p:nvSpPr>
        <p:spPr>
          <a:xfrm>
            <a:off x="3120788" y="6532728"/>
            <a:ext cx="3211773" cy="23201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8"/>
          <p:cNvSpPr txBox="1"/>
          <p:nvPr/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Action Queries</a:t>
            </a:r>
            <a:endParaRPr/>
          </a:p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Update and Join</a:t>
            </a:r>
            <a:endParaRPr/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a field for everyone who placed an order.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794" y="1935414"/>
            <a:ext cx="4312919" cy="386004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Make-Table Query</a:t>
            </a:r>
            <a:endParaRPr/>
          </a:p>
        </p:txBody>
      </p:sp>
      <p:sp>
        <p:nvSpPr>
          <p:cNvPr id="137" name="Google Shape;137;p18"/>
          <p:cNvSpPr txBox="1"/>
          <p:nvPr>
            <p:ph idx="1" type="body"/>
          </p:nvPr>
        </p:nvSpPr>
        <p:spPr>
          <a:xfrm>
            <a:off x="178250" y="2717606"/>
            <a:ext cx="8799900" cy="357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already have values stored in a table, Access allows you to create a new table filled with values from that table.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query is used to retrieve all or some fields of an existing table and creates a brand new table, independent of any existing table. </a:t>
            </a:r>
            <a:endParaRPr/>
          </a:p>
        </p:txBody>
      </p:sp>
      <p:sp>
        <p:nvSpPr>
          <p:cNvPr id="138" name="Google Shape;138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9" name="Google Shape;139;p18"/>
          <p:cNvGrpSpPr/>
          <p:nvPr/>
        </p:nvGrpSpPr>
        <p:grpSpPr>
          <a:xfrm>
            <a:off x="3100610" y="1268412"/>
            <a:ext cx="2468880" cy="1266314"/>
            <a:chOff x="6175932" y="212980"/>
            <a:chExt cx="2468880" cy="1266314"/>
          </a:xfrm>
        </p:grpSpPr>
        <p:pic>
          <p:nvPicPr>
            <p:cNvPr id="140" name="Google Shape;140;p18"/>
            <p:cNvPicPr preferRelativeResize="0"/>
            <p:nvPr/>
          </p:nvPicPr>
          <p:blipFill rotWithShape="1">
            <a:blip r:embed="rId3">
              <a:alphaModFix/>
            </a:blip>
            <a:srcRect b="53475" l="6702" r="63784" t="930"/>
            <a:stretch/>
          </p:blipFill>
          <p:spPr>
            <a:xfrm>
              <a:off x="6175932" y="434657"/>
              <a:ext cx="2468880" cy="10058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1" name="Google Shape;141;p18"/>
            <p:cNvSpPr/>
            <p:nvPr/>
          </p:nvSpPr>
          <p:spPr>
            <a:xfrm>
              <a:off x="6587087" y="212980"/>
              <a:ext cx="737119" cy="1266314"/>
            </a:xfrm>
            <a:prstGeom prst="ellipse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Make-Table Example: New table of Math Majors</a:t>
            </a:r>
            <a:endParaRPr/>
          </a:p>
        </p:txBody>
      </p:sp>
      <p:sp>
        <p:nvSpPr>
          <p:cNvPr id="147" name="Google Shape;147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2940" y="1401525"/>
            <a:ext cx="4272127" cy="225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9"/>
          <p:cNvPicPr preferRelativeResize="0"/>
          <p:nvPr/>
        </p:nvPicPr>
        <p:blipFill rotWithShape="1">
          <a:blip r:embed="rId4">
            <a:alphaModFix/>
          </a:blip>
          <a:srcRect b="25436" l="0" r="0" t="0"/>
          <a:stretch/>
        </p:blipFill>
        <p:spPr>
          <a:xfrm>
            <a:off x="2212778" y="3352770"/>
            <a:ext cx="4343400" cy="1637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9"/>
          <p:cNvPicPr preferRelativeResize="0"/>
          <p:nvPr/>
        </p:nvPicPr>
        <p:blipFill rotWithShape="1">
          <a:blip r:embed="rId5">
            <a:alphaModFix/>
          </a:blip>
          <a:srcRect b="36843" l="0" r="0" t="1"/>
          <a:stretch/>
        </p:blipFill>
        <p:spPr>
          <a:xfrm>
            <a:off x="3895059" y="4965400"/>
            <a:ext cx="3918622" cy="1389888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9"/>
          <p:cNvSpPr txBox="1"/>
          <p:nvPr/>
        </p:nvSpPr>
        <p:spPr>
          <a:xfrm>
            <a:off x="5034887" y="2607483"/>
            <a:ext cx="1828800" cy="64633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the new table a name.</a:t>
            </a:r>
            <a:endParaRPr/>
          </a:p>
        </p:txBody>
      </p:sp>
      <p:cxnSp>
        <p:nvCxnSpPr>
          <p:cNvPr id="152" name="Google Shape;152;p19"/>
          <p:cNvCxnSpPr/>
          <p:nvPr/>
        </p:nvCxnSpPr>
        <p:spPr>
          <a:xfrm flipH="1">
            <a:off x="4520821" y="3310384"/>
            <a:ext cx="914400" cy="483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Append Query</a:t>
            </a:r>
            <a:endParaRPr/>
          </a:p>
        </p:txBody>
      </p:sp>
      <p:sp>
        <p:nvSpPr>
          <p:cNvPr id="158" name="Google Shape;158;p20"/>
          <p:cNvSpPr txBox="1"/>
          <p:nvPr>
            <p:ph idx="1" type="body"/>
          </p:nvPr>
        </p:nvSpPr>
        <p:spPr>
          <a:xfrm>
            <a:off x="178250" y="2761397"/>
            <a:ext cx="8799900" cy="3533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allows you to create a special query that can be used to add many records to a table in one step.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Append Query allows you to add records to an existing table, retrieved from one table and transferred to another table.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0" name="Google Shape;160;p20"/>
          <p:cNvGrpSpPr/>
          <p:nvPr/>
        </p:nvGrpSpPr>
        <p:grpSpPr>
          <a:xfrm>
            <a:off x="3298040" y="1495083"/>
            <a:ext cx="2560320" cy="1266314"/>
            <a:chOff x="6175932" y="229773"/>
            <a:chExt cx="2560320" cy="1266314"/>
          </a:xfrm>
        </p:grpSpPr>
        <p:pic>
          <p:nvPicPr>
            <p:cNvPr id="161" name="Google Shape;161;p20"/>
            <p:cNvPicPr preferRelativeResize="0"/>
            <p:nvPr/>
          </p:nvPicPr>
          <p:blipFill rotWithShape="1">
            <a:blip r:embed="rId3">
              <a:alphaModFix/>
            </a:blip>
            <a:srcRect b="57621" l="6702" r="62691" t="930"/>
            <a:stretch/>
          </p:blipFill>
          <p:spPr>
            <a:xfrm>
              <a:off x="6175932" y="434657"/>
              <a:ext cx="2560320" cy="914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2" name="Google Shape;162;p20"/>
            <p:cNvSpPr/>
            <p:nvPr/>
          </p:nvSpPr>
          <p:spPr>
            <a:xfrm>
              <a:off x="6955971" y="229773"/>
              <a:ext cx="737119" cy="1266314"/>
            </a:xfrm>
            <a:prstGeom prst="ellipse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Appending Data</a:t>
            </a:r>
            <a:endParaRPr/>
          </a:p>
        </p:txBody>
      </p:sp>
      <p:sp>
        <p:nvSpPr>
          <p:cNvPr id="168" name="Google Shape;168;p2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data to be appended should have the same fields as the fields in the table.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fields should have the same data types.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violations can occur if the data to be appended has the same keys as some records in the table.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can be appended from another table or imported from another application such as Excel.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Append incoming freshmen to the students table</a:t>
            </a:r>
            <a:endParaRPr/>
          </a:p>
        </p:txBody>
      </p:sp>
      <p:sp>
        <p:nvSpPr>
          <p:cNvPr id="175" name="Google Shape;175;p2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" name="Google Shape;17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759" y="1462106"/>
            <a:ext cx="6174914" cy="29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2"/>
          <p:cNvPicPr preferRelativeResize="0"/>
          <p:nvPr/>
        </p:nvPicPr>
        <p:blipFill rotWithShape="1">
          <a:blip r:embed="rId4">
            <a:alphaModFix/>
          </a:blip>
          <a:srcRect b="38982" l="0" r="0" t="-1"/>
          <a:stretch/>
        </p:blipFill>
        <p:spPr>
          <a:xfrm>
            <a:off x="3461279" y="4453786"/>
            <a:ext cx="4754880" cy="1613667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2"/>
          <p:cNvSpPr txBox="1"/>
          <p:nvPr/>
        </p:nvSpPr>
        <p:spPr>
          <a:xfrm>
            <a:off x="6770427" y="1815772"/>
            <a:ext cx="1828800" cy="64633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Choose the table to append to</a:t>
            </a:r>
            <a:endParaRPr/>
          </a:p>
        </p:txBody>
      </p:sp>
      <p:cxnSp>
        <p:nvCxnSpPr>
          <p:cNvPr id="179" name="Google Shape;179;p22"/>
          <p:cNvCxnSpPr/>
          <p:nvPr/>
        </p:nvCxnSpPr>
        <p:spPr>
          <a:xfrm rot="10800000">
            <a:off x="6100762" y="2091473"/>
            <a:ext cx="5334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80" name="Google Shape;180;p22"/>
          <p:cNvSpPr txBox="1"/>
          <p:nvPr/>
        </p:nvSpPr>
        <p:spPr>
          <a:xfrm>
            <a:off x="450425" y="4774450"/>
            <a:ext cx="2804100" cy="15399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Run query to receive panel stating number of affected rows.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Close modified table. Open it again and you see the modifications.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Delete Query</a:t>
            </a:r>
            <a:endParaRPr/>
          </a:p>
        </p:txBody>
      </p:sp>
      <p:sp>
        <p:nvSpPr>
          <p:cNvPr id="186" name="Google Shape;186;p23"/>
          <p:cNvSpPr txBox="1"/>
          <p:nvPr>
            <p:ph idx="1" type="body"/>
          </p:nvPr>
        </p:nvSpPr>
        <p:spPr>
          <a:xfrm>
            <a:off x="178250" y="2474794"/>
            <a:ext cx="8799900" cy="3819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delete a group of records in one action, you can use a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 Query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you to select records to delete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other action queries, it is irreversible</a:t>
            </a:r>
            <a:endParaRPr/>
          </a:p>
        </p:txBody>
      </p:sp>
      <p:sp>
        <p:nvSpPr>
          <p:cNvPr id="187" name="Google Shape;187;p2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8" name="Google Shape;188;p23"/>
          <p:cNvGrpSpPr/>
          <p:nvPr/>
        </p:nvGrpSpPr>
        <p:grpSpPr>
          <a:xfrm>
            <a:off x="3373591" y="1156396"/>
            <a:ext cx="2781456" cy="1266314"/>
            <a:chOff x="6175932" y="114617"/>
            <a:chExt cx="2781456" cy="1266314"/>
          </a:xfrm>
        </p:grpSpPr>
        <p:pic>
          <p:nvPicPr>
            <p:cNvPr id="189" name="Google Shape;189;p23"/>
            <p:cNvPicPr preferRelativeResize="0"/>
            <p:nvPr/>
          </p:nvPicPr>
          <p:blipFill rotWithShape="1">
            <a:blip r:embed="rId3">
              <a:alphaModFix/>
            </a:blip>
            <a:srcRect b="57621" l="6702" r="63784" t="930"/>
            <a:stretch/>
          </p:blipFill>
          <p:spPr>
            <a:xfrm>
              <a:off x="6175932" y="434657"/>
              <a:ext cx="2468880" cy="914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0" name="Google Shape;190;p23"/>
            <p:cNvSpPr/>
            <p:nvPr/>
          </p:nvSpPr>
          <p:spPr>
            <a:xfrm>
              <a:off x="8220269" y="114617"/>
              <a:ext cx="737119" cy="1266314"/>
            </a:xfrm>
            <a:prstGeom prst="ellipse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Delete Math students from the Student table</a:t>
            </a:r>
            <a:endParaRPr/>
          </a:p>
        </p:txBody>
      </p:sp>
      <p:sp>
        <p:nvSpPr>
          <p:cNvPr id="196" name="Google Shape;196;p2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Google Shape;19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751" y="1718755"/>
            <a:ext cx="8128652" cy="31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4"/>
          <p:cNvSpPr txBox="1"/>
          <p:nvPr/>
        </p:nvSpPr>
        <p:spPr>
          <a:xfrm>
            <a:off x="536860" y="5161428"/>
            <a:ext cx="3607510" cy="9300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Close modified table. Open it again and you see the modifications.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204" name="Google Shape;204;p25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 queries can be used to make changes to a database.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an action query is run, it is executed and the updates remain in the database even if the query is not saved.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 queries are </a:t>
            </a:r>
            <a:r>
              <a:rPr b="1" i="0" lang="en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reversible!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Action Queries</a:t>
            </a:r>
            <a:endParaRPr/>
          </a:p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far we have used queries to extract and view data.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Queries can also be used to create tables, perform data entry, modify records, etc.</a:t>
            </a:r>
            <a:endParaRPr/>
          </a:p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9"/>
          <p:cNvPicPr preferRelativeResize="0"/>
          <p:nvPr/>
        </p:nvPicPr>
        <p:blipFill rotWithShape="1">
          <a:blip r:embed="rId3">
            <a:alphaModFix/>
          </a:blip>
          <a:srcRect b="50519" l="8" r="52156" t="0"/>
          <a:stretch/>
        </p:blipFill>
        <p:spPr>
          <a:xfrm>
            <a:off x="2416767" y="3842381"/>
            <a:ext cx="4583763" cy="125011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9"/>
          <p:cNvSpPr txBox="1"/>
          <p:nvPr/>
        </p:nvSpPr>
        <p:spPr>
          <a:xfrm>
            <a:off x="2667000" y="5334000"/>
            <a:ext cx="5486399" cy="92332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Query Type group under the Design tab contains commands for four types of action queries – Make Table, Append, Update and Delete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Action Queries</a:t>
            </a:r>
            <a:endParaRPr/>
          </a:p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important to know that action queries are not creating a regular query in the strict sense since they modify as oppose to retrieve data.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it is run, the related action is executed and stays in the database even if the query is not saved – </a:t>
            </a:r>
            <a:r>
              <a:rPr b="1" i="0" lang="en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it’s irreversible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Good idea to backup your DB before running action queries...</a:t>
            </a:r>
            <a:endParaRPr/>
          </a:p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The Database Layout</a:t>
            </a:r>
            <a:endParaRPr/>
          </a:p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all of the tables in the Registrar database:</a:t>
            </a:r>
            <a:endParaRPr/>
          </a:p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638425"/>
            <a:ext cx="6896100" cy="338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Update Query</a:t>
            </a:r>
            <a:endParaRPr/>
          </a:p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>
            <a:off x="210095" y="2588526"/>
            <a:ext cx="8799900" cy="4461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 easy to use a table or query in Datasheet view to find a single record and change one value.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if you want to make the same change to many records, instead of going through individual rows one by one, let Access do the work with a single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Query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4" name="Google Shape;84;p12"/>
          <p:cNvGrpSpPr/>
          <p:nvPr/>
        </p:nvGrpSpPr>
        <p:grpSpPr>
          <a:xfrm>
            <a:off x="5325775" y="1285626"/>
            <a:ext cx="2468880" cy="1097280"/>
            <a:chOff x="5442273" y="468395"/>
            <a:chExt cx="2468880" cy="1097280"/>
          </a:xfrm>
        </p:grpSpPr>
        <p:pic>
          <p:nvPicPr>
            <p:cNvPr id="85" name="Google Shape;85;p12"/>
            <p:cNvPicPr preferRelativeResize="0"/>
            <p:nvPr/>
          </p:nvPicPr>
          <p:blipFill rotWithShape="1">
            <a:blip r:embed="rId3">
              <a:alphaModFix/>
            </a:blip>
            <a:srcRect b="49333" l="6702" r="63784" t="927"/>
            <a:stretch/>
          </p:blipFill>
          <p:spPr>
            <a:xfrm>
              <a:off x="5442273" y="468395"/>
              <a:ext cx="2468880" cy="10972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86;p12"/>
            <p:cNvSpPr/>
            <p:nvPr/>
          </p:nvSpPr>
          <p:spPr>
            <a:xfrm>
              <a:off x="6676713" y="554437"/>
              <a:ext cx="532262" cy="866565"/>
            </a:xfrm>
            <a:prstGeom prst="ellipse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First Test with Select Query</a:t>
            </a:r>
            <a:endParaRPr/>
          </a:p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Before running a query to update many records, create a query using criteria that select the records you want to update.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how many rows need to be changed and that they are the correct rows.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b="1" i="0" lang="en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Remember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Your updates are not reversible!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Example: Change the CS or IS major to CIS</a:t>
            </a:r>
            <a:endParaRPr/>
          </a:p>
        </p:txBody>
      </p:sp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find 16 students that need to be changed in the database:</a:t>
            </a:r>
            <a:endParaRPr/>
          </a:p>
        </p:txBody>
      </p:sp>
      <p:sp>
        <p:nvSpPr>
          <p:cNvPr id="100" name="Google Shape;100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1" name="Google Shape;101;p14"/>
          <p:cNvCxnSpPr/>
          <p:nvPr/>
        </p:nvCxnSpPr>
        <p:spPr>
          <a:xfrm flipH="1" rot="10800000">
            <a:off x="4410075" y="3986212"/>
            <a:ext cx="819150" cy="14287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pic>
        <p:nvPicPr>
          <p:cNvPr id="102" name="Google Shape;10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575" y="2517703"/>
            <a:ext cx="3762102" cy="29947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81625" y="2466975"/>
            <a:ext cx="2771774" cy="3476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Convert to an Update Query</a:t>
            </a:r>
            <a:endParaRPr/>
          </a:p>
        </p:txBody>
      </p:sp>
      <p:sp>
        <p:nvSpPr>
          <p:cNvPr id="109" name="Google Shape;109;p15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change the query so that it will update the table:</a:t>
            </a:r>
            <a:endParaRPr/>
          </a:p>
        </p:txBody>
      </p:sp>
      <p:sp>
        <p:nvSpPr>
          <p:cNvPr id="110" name="Google Shape;110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3">
            <a:alphaModFix/>
          </a:blip>
          <a:srcRect b="74885" l="1504" r="84726" t="0"/>
          <a:stretch/>
        </p:blipFill>
        <p:spPr>
          <a:xfrm>
            <a:off x="1097280" y="2209799"/>
            <a:ext cx="502920" cy="73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5"/>
          <p:cNvPicPr preferRelativeResize="0"/>
          <p:nvPr/>
        </p:nvPicPr>
        <p:blipFill rotWithShape="1">
          <a:blip r:embed="rId4">
            <a:alphaModFix/>
          </a:blip>
          <a:srcRect b="4405" l="0" r="0" t="21403"/>
          <a:stretch/>
        </p:blipFill>
        <p:spPr>
          <a:xfrm>
            <a:off x="522269" y="4023322"/>
            <a:ext cx="3419666" cy="248108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5"/>
          <p:cNvSpPr/>
          <p:nvPr/>
        </p:nvSpPr>
        <p:spPr>
          <a:xfrm>
            <a:off x="570930" y="5854944"/>
            <a:ext cx="953069" cy="332042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15"/>
          <p:cNvPicPr preferRelativeResize="0"/>
          <p:nvPr/>
        </p:nvPicPr>
        <p:blipFill rotWithShape="1">
          <a:blip r:embed="rId5">
            <a:alphaModFix/>
          </a:blip>
          <a:srcRect b="37392" l="1" r="172" t="0"/>
          <a:stretch/>
        </p:blipFill>
        <p:spPr>
          <a:xfrm>
            <a:off x="4696911" y="1828800"/>
            <a:ext cx="3771900" cy="1311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419600" y="3629025"/>
            <a:ext cx="3809999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Criteria Updates</a:t>
            </a:r>
            <a:endParaRPr/>
          </a:p>
        </p:txBody>
      </p:sp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$10 surcharge to all heavy items.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07288" y="2323733"/>
            <a:ext cx="3407411" cy="385415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