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43" Type="http://schemas.openxmlformats.org/officeDocument/2006/relationships/slide" Target="slides/slide39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5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5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5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6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6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6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6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6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6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7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7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7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7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7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7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7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8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8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0" name="Google Shape;20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" name="Google Shape;21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6" name="Google Shape;26;p3"/>
          <p:cNvCxnSpPr/>
          <p:nvPr/>
        </p:nvCxnSpPr>
        <p:spPr>
          <a:xfrm>
            <a:off x="159500" y="1135175"/>
            <a:ext cx="8781000" cy="189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2" name="Google Shape;32;p4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36" name="Google Shape;36;p5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40" name="Google Shape;40;p6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2" name="Google Shape;12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1826675" y="6459200"/>
            <a:ext cx="5763000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Advanced Queries | Lesson 1 – Nested Queries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600" y="6559591"/>
            <a:ext cx="1451524" cy="19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Relationship Id="rId4" Type="http://schemas.openxmlformats.org/officeDocument/2006/relationships/image" Target="../media/image16.png"/><Relationship Id="rId5" Type="http://schemas.openxmlformats.org/officeDocument/2006/relationships/image" Target="../media/image1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12.png"/><Relationship Id="rId5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2.png"/><Relationship Id="rId4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35.png"/><Relationship Id="rId4" Type="http://schemas.openxmlformats.org/officeDocument/2006/relationships/image" Target="../media/image2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3.png"/><Relationship Id="rId4" Type="http://schemas.openxmlformats.org/officeDocument/2006/relationships/image" Target="../media/image2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6.png"/><Relationship Id="rId4" Type="http://schemas.openxmlformats.org/officeDocument/2006/relationships/image" Target="../media/image30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7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4.png"/><Relationship Id="rId4" Type="http://schemas.openxmlformats.org/officeDocument/2006/relationships/image" Target="../media/image3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Creating complex queries using nesting</a:t>
            </a:r>
            <a:endParaRPr/>
          </a:p>
        </p:txBody>
      </p:sp>
      <p:sp>
        <p:nvSpPr>
          <p:cNvPr id="49" name="Google Shape;49;p8"/>
          <p:cNvSpPr txBox="1"/>
          <p:nvPr>
            <p:ph idx="1" type="subTitle"/>
          </p:nvPr>
        </p:nvSpPr>
        <p:spPr>
          <a:xfrm>
            <a:off x="457200" y="4955197"/>
            <a:ext cx="8229600" cy="120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Topic 14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-US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Lesson 1 – Subqueries or Nested queries</a:t>
            </a:r>
            <a:endParaRPr/>
          </a:p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Watch Out: Access Caches Queries</a:t>
            </a:r>
            <a:endParaRPr/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Whenever Access executes a query it saves (“caches”) the result.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that query is used as a subquery, Access uses the cached result instead of running it again.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then update the subquery, Access does not automatically refresh the result for the query that uses the subquery.</a:t>
            </a:r>
            <a:endParaRPr/>
          </a:p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Refreshing Queries</a:t>
            </a:r>
            <a:endParaRPr/>
          </a:p>
        </p:txBody>
      </p:sp>
      <p:sp>
        <p:nvSpPr>
          <p:cNvPr id="136" name="Google Shape;136;p18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refresh all queries, you need to: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Close all queries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the right mouse button on the query tab and select “Close”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 the query again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double-click on the query in the navigator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forces a refresh.</a:t>
            </a:r>
            <a:endParaRPr/>
          </a:p>
        </p:txBody>
      </p:sp>
      <p:sp>
        <p:nvSpPr>
          <p:cNvPr id="137" name="Google Shape;137;p1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Use Step by Step Decomposition</a:t>
            </a:r>
            <a:endParaRPr/>
          </a:p>
        </p:txBody>
      </p:sp>
      <p:sp>
        <p:nvSpPr>
          <p:cNvPr id="143" name="Google Shape;143;p19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orders are there that have a total value of less than $1000?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 query that finds all orders with a value less than $1000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 the query under an appropriate name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another query based on the previous query that COUNTs all of the rows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Char char="•"/>
            </a:pPr>
            <a:r>
              <a:rPr b="1" i="0" lang="en-US" sz="3200" u="sng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CAUTION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Do not modify or rename queries that are used as subqueries.</a:t>
            </a:r>
            <a:endParaRPr/>
          </a:p>
        </p:txBody>
      </p:sp>
      <p:sp>
        <p:nvSpPr>
          <p:cNvPr id="144" name="Google Shape;144;p1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Solution with Subqueries</a:t>
            </a:r>
            <a:endParaRPr/>
          </a:p>
        </p:txBody>
      </p:sp>
      <p:sp>
        <p:nvSpPr>
          <p:cNvPr id="150" name="Google Shape;150;p2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Google Shape;15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817132"/>
            <a:ext cx="3133724" cy="274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0"/>
          <p:cNvSpPr txBox="1"/>
          <p:nvPr/>
        </p:nvSpPr>
        <p:spPr>
          <a:xfrm>
            <a:off x="381000" y="1447800"/>
            <a:ext cx="39623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Subquery: OrdersLessThan1000</a:t>
            </a:r>
            <a:endParaRPr/>
          </a:p>
        </p:txBody>
      </p:sp>
      <p:pic>
        <p:nvPicPr>
          <p:cNvPr id="153" name="Google Shape;15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89437" y="1964767"/>
            <a:ext cx="2047874" cy="244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0"/>
          <p:cNvSpPr txBox="1"/>
          <p:nvPr/>
        </p:nvSpPr>
        <p:spPr>
          <a:xfrm>
            <a:off x="6553200" y="1500662"/>
            <a:ext cx="215106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Note the use of the subquery and the aggregate </a:t>
            </a:r>
            <a:r>
              <a:rPr b="1" i="1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COUNT</a:t>
            </a:r>
            <a:r>
              <a:rPr b="0" i="0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 function</a:t>
            </a:r>
            <a:endParaRPr/>
          </a:p>
        </p:txBody>
      </p:sp>
      <p:sp>
        <p:nvSpPr>
          <p:cNvPr id="155" name="Google Shape;155;p20"/>
          <p:cNvSpPr/>
          <p:nvPr/>
        </p:nvSpPr>
        <p:spPr>
          <a:xfrm>
            <a:off x="5842000" y="1689100"/>
            <a:ext cx="761999" cy="393699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cubicBezTo>
                  <a:pt x="93833" y="322"/>
                  <a:pt x="67666" y="645"/>
                  <a:pt x="52000" y="7741"/>
                </a:cubicBezTo>
                <a:cubicBezTo>
                  <a:pt x="36333" y="14838"/>
                  <a:pt x="34666" y="23871"/>
                  <a:pt x="26000" y="42580"/>
                </a:cubicBezTo>
                <a:cubicBezTo>
                  <a:pt x="17333" y="61290"/>
                  <a:pt x="8666" y="90644"/>
                  <a:pt x="0" y="120000"/>
                </a:cubicBezTo>
              </a:path>
            </a:pathLst>
          </a:cu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0"/>
          <p:cNvSpPr/>
          <p:nvPr/>
        </p:nvSpPr>
        <p:spPr>
          <a:xfrm>
            <a:off x="4471987" y="3632200"/>
            <a:ext cx="1990724" cy="266699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0"/>
          <p:cNvSpPr/>
          <p:nvPr/>
        </p:nvSpPr>
        <p:spPr>
          <a:xfrm>
            <a:off x="5537200" y="2908300"/>
            <a:ext cx="1625599" cy="863599"/>
          </a:xfrm>
          <a:custGeom>
            <a:rect b="b" l="l" r="r" t="t"/>
            <a:pathLst>
              <a:path extrusionOk="0" h="120000" w="120000">
                <a:moveTo>
                  <a:pt x="119999" y="0"/>
                </a:moveTo>
                <a:cubicBezTo>
                  <a:pt x="118281" y="12794"/>
                  <a:pt x="116562" y="25588"/>
                  <a:pt x="110624" y="42352"/>
                </a:cubicBezTo>
                <a:cubicBezTo>
                  <a:pt x="104687" y="59117"/>
                  <a:pt x="102812" y="87647"/>
                  <a:pt x="84375" y="100588"/>
                </a:cubicBezTo>
                <a:cubicBezTo>
                  <a:pt x="65937" y="113529"/>
                  <a:pt x="32968" y="116764"/>
                  <a:pt x="0" y="120000"/>
                </a:cubicBezTo>
              </a:path>
            </a:pathLst>
          </a:cu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10000" y="4800600"/>
            <a:ext cx="187187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0"/>
          <p:cNvSpPr txBox="1"/>
          <p:nvPr/>
        </p:nvSpPr>
        <p:spPr>
          <a:xfrm>
            <a:off x="3514725" y="5562600"/>
            <a:ext cx="389413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So there are 21 orders with a total less than $1000</a:t>
            </a:r>
            <a:endParaRPr/>
          </a:p>
        </p:txBody>
      </p:sp>
      <p:sp>
        <p:nvSpPr>
          <p:cNvPr id="160" name="Google Shape;160;p20"/>
          <p:cNvSpPr txBox="1"/>
          <p:nvPr/>
        </p:nvSpPr>
        <p:spPr>
          <a:xfrm>
            <a:off x="420475" y="4981825"/>
            <a:ext cx="2895600" cy="97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OrderLessThan1000 is a convenient shortcut,  but violates WASE. We combine Widening, Aggregation and Selection in one query.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 Query III</a:t>
            </a:r>
            <a:endParaRPr/>
          </a:p>
        </p:txBody>
      </p:sp>
      <p:sp>
        <p:nvSpPr>
          <p:cNvPr id="166" name="Google Shape;166;p2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average cost of all orders?</a:t>
            </a:r>
            <a:endParaRPr/>
          </a:p>
        </p:txBody>
      </p:sp>
      <p:sp>
        <p:nvSpPr>
          <p:cNvPr id="167" name="Google Shape;167;p2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141" y="2297370"/>
            <a:ext cx="3416637" cy="3143534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1"/>
          <p:cNvSpPr txBox="1"/>
          <p:nvPr/>
        </p:nvSpPr>
        <p:spPr>
          <a:xfrm>
            <a:off x="419100" y="1941770"/>
            <a:ext cx="39623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Subquery: OrderTotals</a:t>
            </a:r>
            <a:endParaRPr/>
          </a:p>
        </p:txBody>
      </p:sp>
      <p:pic>
        <p:nvPicPr>
          <p:cNvPr id="170" name="Google Shape;170;p21"/>
          <p:cNvPicPr preferRelativeResize="0"/>
          <p:nvPr/>
        </p:nvPicPr>
        <p:blipFill rotWithShape="1">
          <a:blip r:embed="rId4">
            <a:alphaModFix/>
          </a:blip>
          <a:srcRect b="0" l="0" r="22930" t="0"/>
          <a:stretch/>
        </p:blipFill>
        <p:spPr>
          <a:xfrm>
            <a:off x="4584669" y="2322109"/>
            <a:ext cx="1799001" cy="3118795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1"/>
          <p:cNvSpPr txBox="1"/>
          <p:nvPr/>
        </p:nvSpPr>
        <p:spPr>
          <a:xfrm>
            <a:off x="6553200" y="1793496"/>
            <a:ext cx="2151062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497A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Note the use of the subquery and the aggregate </a:t>
            </a:r>
            <a:r>
              <a:rPr b="1" i="1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AVG </a:t>
            </a:r>
            <a:r>
              <a:rPr b="0" i="0" lang="en-US" sz="1800" u="none" cap="none" strike="noStrik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rPr>
              <a:t>function</a:t>
            </a:r>
            <a:endParaRPr/>
          </a:p>
        </p:txBody>
      </p:sp>
      <p:sp>
        <p:nvSpPr>
          <p:cNvPr id="172" name="Google Shape;172;p21"/>
          <p:cNvSpPr/>
          <p:nvPr/>
        </p:nvSpPr>
        <p:spPr>
          <a:xfrm>
            <a:off x="6114197" y="2191007"/>
            <a:ext cx="439002" cy="120096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cubicBezTo>
                  <a:pt x="93833" y="322"/>
                  <a:pt x="67666" y="645"/>
                  <a:pt x="52000" y="7741"/>
                </a:cubicBezTo>
                <a:cubicBezTo>
                  <a:pt x="36333" y="14838"/>
                  <a:pt x="34666" y="23871"/>
                  <a:pt x="26000" y="42580"/>
                </a:cubicBezTo>
                <a:cubicBezTo>
                  <a:pt x="17333" y="61290"/>
                  <a:pt x="8666" y="90644"/>
                  <a:pt x="0" y="120000"/>
                </a:cubicBezTo>
              </a:path>
            </a:pathLst>
          </a:cu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1"/>
          <p:cNvSpPr/>
          <p:nvPr/>
        </p:nvSpPr>
        <p:spPr>
          <a:xfrm>
            <a:off x="6383670" y="2661313"/>
            <a:ext cx="1550229" cy="1408181"/>
          </a:xfrm>
          <a:custGeom>
            <a:rect b="b" l="l" r="r" t="t"/>
            <a:pathLst>
              <a:path extrusionOk="0" h="120000" w="120000">
                <a:moveTo>
                  <a:pt x="119999" y="0"/>
                </a:moveTo>
                <a:cubicBezTo>
                  <a:pt x="118281" y="12794"/>
                  <a:pt x="116562" y="25588"/>
                  <a:pt x="110624" y="42352"/>
                </a:cubicBezTo>
                <a:cubicBezTo>
                  <a:pt x="104687" y="59117"/>
                  <a:pt x="102812" y="87647"/>
                  <a:pt x="84375" y="100588"/>
                </a:cubicBezTo>
                <a:cubicBezTo>
                  <a:pt x="65937" y="113529"/>
                  <a:pt x="32968" y="116764"/>
                  <a:pt x="0" y="120000"/>
                </a:cubicBezTo>
              </a:path>
            </a:pathLst>
          </a:custGeom>
          <a:noFill/>
          <a:ln cap="flat" cmpd="sng" w="9525">
            <a:solidFill>
              <a:srgbClr val="4A7D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Google Shape;174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616895" y="5098004"/>
            <a:ext cx="1630680" cy="685799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1"/>
          <p:cNvSpPr txBox="1"/>
          <p:nvPr/>
        </p:nvSpPr>
        <p:spPr>
          <a:xfrm>
            <a:off x="518816" y="5668067"/>
            <a:ext cx="5011500" cy="630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OrderTotals violates WASE. Exercise: rewrite using two queries: a  Widening and an Aggregation subquery.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 Query IV</a:t>
            </a:r>
            <a:endParaRPr/>
          </a:p>
        </p:txBody>
      </p:sp>
      <p:sp>
        <p:nvSpPr>
          <p:cNvPr id="181" name="Google Shape;181;p22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different people bought each product?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Attempted query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2" name="Google Shape;18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28203" y="1959947"/>
            <a:ext cx="4171799" cy="387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Example: Counting Unique Occurrences</a:t>
            </a:r>
            <a:endParaRPr/>
          </a:p>
        </p:txBody>
      </p:sp>
      <p:sp>
        <p:nvSpPr>
          <p:cNvPr id="189" name="Google Shape;189;p2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</a:t>
            </a: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people bought each product?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Attempted query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0" name="Google Shape;19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14896" y="2130186"/>
            <a:ext cx="4171903" cy="3877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3886200"/>
            <a:ext cx="4816808" cy="893439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3"/>
          <p:cNvSpPr txBox="1"/>
          <p:nvPr/>
        </p:nvSpPr>
        <p:spPr>
          <a:xfrm>
            <a:off x="2438400" y="4934633"/>
            <a:ext cx="1447800" cy="646331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 of Contact IDs</a:t>
            </a:r>
            <a:endParaRPr/>
          </a:p>
        </p:txBody>
      </p:sp>
      <p:cxnSp>
        <p:nvCxnSpPr>
          <p:cNvPr id="193" name="Google Shape;193;p23"/>
          <p:cNvCxnSpPr>
            <a:stCxn id="192" idx="0"/>
          </p:cNvCxnSpPr>
          <p:nvPr/>
        </p:nvCxnSpPr>
        <p:spPr>
          <a:xfrm flipH="1" rot="10800000">
            <a:off x="3162300" y="4456433"/>
            <a:ext cx="1485900" cy="4782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94" name="Google Shape;194;p2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But</a:t>
            </a:r>
            <a:endParaRPr/>
          </a:p>
        </p:txBody>
      </p:sp>
      <p:pic>
        <p:nvPicPr>
          <p:cNvPr id="200" name="Google Shape;200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718" y="1251398"/>
            <a:ext cx="4439270" cy="4953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4"/>
          <p:cNvPicPr preferRelativeResize="0"/>
          <p:nvPr>
            <p:ph idx="1" type="body"/>
          </p:nvPr>
        </p:nvPicPr>
        <p:blipFill/>
        <p:spPr>
          <a:xfrm>
            <a:off x="5105400" y="3036888"/>
            <a:ext cx="4038600" cy="1370012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4"/>
          <p:cNvSpPr txBox="1"/>
          <p:nvPr/>
        </p:nvSpPr>
        <p:spPr>
          <a:xfrm>
            <a:off x="6400800" y="1438870"/>
            <a:ext cx="2209799" cy="1200329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Grouping by Contact IDs shows 2 different contacts ordered Product #8</a:t>
            </a:r>
            <a:endParaRPr/>
          </a:p>
        </p:txBody>
      </p:sp>
      <p:cxnSp>
        <p:nvCxnSpPr>
          <p:cNvPr id="203" name="Google Shape;203;p24"/>
          <p:cNvCxnSpPr>
            <a:stCxn id="202" idx="2"/>
          </p:cNvCxnSpPr>
          <p:nvPr/>
        </p:nvCxnSpPr>
        <p:spPr>
          <a:xfrm>
            <a:off x="7505700" y="2639199"/>
            <a:ext cx="495300" cy="7137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04" name="Google Shape;204;p24"/>
          <p:cNvSpPr/>
          <p:nvPr/>
        </p:nvSpPr>
        <p:spPr>
          <a:xfrm>
            <a:off x="5029200" y="3276600"/>
            <a:ext cx="3809999" cy="914400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Why?</a:t>
            </a:r>
            <a:endParaRPr/>
          </a:p>
        </p:txBody>
      </p:sp>
      <p:sp>
        <p:nvSpPr>
          <p:cNvPr id="211" name="Google Shape;211;p25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remove the Totals and Ungroup.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2" name="Google Shape;21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95800" y="3124200"/>
            <a:ext cx="4548414" cy="1709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400" y="2286000"/>
            <a:ext cx="3879907" cy="3809999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5"/>
          <p:cNvSpPr/>
          <p:nvPr/>
        </p:nvSpPr>
        <p:spPr>
          <a:xfrm>
            <a:off x="8153400" y="3429000"/>
            <a:ext cx="914400" cy="1066799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Why?</a:t>
            </a:r>
            <a:endParaRPr/>
          </a:p>
        </p:txBody>
      </p:sp>
      <p:sp>
        <p:nvSpPr>
          <p:cNvPr id="221" name="Google Shape;221;p26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remove the Totals.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Someone ordered it twice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have duplicates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by removes duplicates but doesn’t count.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 aggregates but doesn’t remove duplicates.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what do we do?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Nested Queries</a:t>
            </a:r>
            <a:endParaRPr/>
          </a:p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complex queries must be based on the results of other queries.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result of a query is a </a:t>
            </a: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table, </a:t>
            </a: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i.e.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something that looks and can be used like a table, but is not actually stored in the database as a table.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query can be used (as a table is used) in the design of a query.</a:t>
            </a:r>
            <a:endParaRPr/>
          </a:p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/>
          </a:p>
        </p:txBody>
      </p:sp>
      <p:sp>
        <p:nvSpPr>
          <p:cNvPr id="228" name="Google Shape;228;p27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subquery to perform grouping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ProductContactNoDups</a:t>
            </a:r>
            <a:endParaRPr/>
          </a:p>
        </p:txBody>
      </p:sp>
      <p:pic>
        <p:nvPicPr>
          <p:cNvPr id="229" name="Google Shape;22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52917" y="1806054"/>
            <a:ext cx="3896269" cy="4277321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2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/>
          </a:p>
        </p:txBody>
      </p:sp>
      <p:sp>
        <p:nvSpPr>
          <p:cNvPr id="236" name="Google Shape;236;p28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subquery to perform grouping, then count</a:t>
            </a:r>
            <a:endParaRPr/>
          </a:p>
        </p:txBody>
      </p:sp>
      <p:pic>
        <p:nvPicPr>
          <p:cNvPr id="237" name="Google Shape;237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4245" y="2743200"/>
            <a:ext cx="4143953" cy="2934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00600" y="3449732"/>
            <a:ext cx="4162129" cy="760522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28"/>
          <p:cNvSpPr/>
          <p:nvPr/>
        </p:nvSpPr>
        <p:spPr>
          <a:xfrm>
            <a:off x="4876800" y="3449732"/>
            <a:ext cx="4038599" cy="665067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TRY FOR YOURSELF…</a:t>
            </a:r>
            <a:endParaRPr/>
          </a:p>
        </p:txBody>
      </p:sp>
      <p:sp>
        <p:nvSpPr>
          <p:cNvPr id="246" name="Google Shape;246;p29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Access Queries</a:t>
            </a:r>
            <a:endParaRPr/>
          </a:p>
        </p:txBody>
      </p:sp>
      <p:sp>
        <p:nvSpPr>
          <p:cNvPr id="247" name="Google Shape;247;p2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Question 1</a:t>
            </a:r>
            <a:endParaRPr/>
          </a:p>
        </p:txBody>
      </p:sp>
      <p:sp>
        <p:nvSpPr>
          <p:cNvPr id="253" name="Google Shape;253;p30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contacts placed three or more orders?</a:t>
            </a:r>
            <a:endParaRPr/>
          </a:p>
        </p:txBody>
      </p:sp>
      <p:sp>
        <p:nvSpPr>
          <p:cNvPr id="254" name="Google Shape;254;p3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Question 2</a:t>
            </a:r>
            <a:endParaRPr/>
          </a:p>
        </p:txBody>
      </p:sp>
      <p:sp>
        <p:nvSpPr>
          <p:cNvPr id="260" name="Google Shape;260;p3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contacts placed three or more orders?</a:t>
            </a:r>
            <a:endParaRPr/>
          </a:p>
        </p:txBody>
      </p:sp>
      <p:sp>
        <p:nvSpPr>
          <p:cNvPr id="261" name="Google Shape;261;p3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Question 3</a:t>
            </a:r>
            <a:endParaRPr/>
          </a:p>
        </p:txBody>
      </p:sp>
      <p:sp>
        <p:nvSpPr>
          <p:cNvPr id="267" name="Google Shape;267;p32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states had contacts that placed 3 or more orders?</a:t>
            </a:r>
            <a:endParaRPr/>
          </a:p>
        </p:txBody>
      </p:sp>
      <p:sp>
        <p:nvSpPr>
          <p:cNvPr id="268" name="Google Shape;268;p3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Maximum and Minimum</a:t>
            </a:r>
            <a:endParaRPr/>
          </a:p>
        </p:txBody>
      </p:sp>
      <p:sp>
        <p:nvSpPr>
          <p:cNvPr id="274" name="Google Shape;274;p3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maximum amount of any order that was ever placed?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minimum amount of any order that was ever placed?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order was the minimum order?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placed the minimum (smallest) order?</a:t>
            </a:r>
            <a:endParaRPr/>
          </a:p>
        </p:txBody>
      </p:sp>
      <p:sp>
        <p:nvSpPr>
          <p:cNvPr id="275" name="Google Shape;275;p3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Maximum Query</a:t>
            </a:r>
            <a:endParaRPr/>
          </a:p>
        </p:txBody>
      </p:sp>
      <p:sp>
        <p:nvSpPr>
          <p:cNvPr id="281" name="Google Shape;281;p34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maximum amount of any order that was ever placed?</a:t>
            </a:r>
            <a:endParaRPr/>
          </a:p>
        </p:txBody>
      </p:sp>
      <p:sp>
        <p:nvSpPr>
          <p:cNvPr id="282" name="Google Shape;282;p3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Maximum Query</a:t>
            </a:r>
            <a:endParaRPr/>
          </a:p>
        </p:txBody>
      </p:sp>
      <p:sp>
        <p:nvSpPr>
          <p:cNvPr id="288" name="Google Shape;288;p35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maximum amount of any order that was ever placed?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OrdersTotal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again as a subquery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 the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aggregate function</a:t>
            </a:r>
            <a:endParaRPr/>
          </a:p>
        </p:txBody>
      </p:sp>
      <p:sp>
        <p:nvSpPr>
          <p:cNvPr id="289" name="Google Shape;289;p3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0" name="Google Shape;290;p35"/>
          <p:cNvPicPr preferRelativeResize="0"/>
          <p:nvPr/>
        </p:nvPicPr>
        <p:blipFill rotWithShape="1">
          <a:blip r:embed="rId3">
            <a:alphaModFix/>
          </a:blip>
          <a:srcRect b="0" l="0" r="20367" t="0"/>
          <a:stretch/>
        </p:blipFill>
        <p:spPr>
          <a:xfrm>
            <a:off x="2242464" y="2937625"/>
            <a:ext cx="1763472" cy="29832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00600" y="3962400"/>
            <a:ext cx="1679066" cy="73120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5"/>
          <p:cNvSpPr/>
          <p:nvPr/>
        </p:nvSpPr>
        <p:spPr>
          <a:xfrm>
            <a:off x="2855575" y="4811886"/>
            <a:ext cx="685799" cy="381000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Minimum Query</a:t>
            </a:r>
            <a:endParaRPr/>
          </a:p>
        </p:txBody>
      </p:sp>
      <p:sp>
        <p:nvSpPr>
          <p:cNvPr id="298" name="Google Shape;298;p36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minimum amount of any order that was ever placed?</a:t>
            </a:r>
            <a:endParaRPr/>
          </a:p>
        </p:txBody>
      </p:sp>
      <p:sp>
        <p:nvSpPr>
          <p:cNvPr id="299" name="Google Shape;299;p3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Subqueries</a:t>
            </a:r>
            <a:endParaRPr/>
          </a:p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subquery is a query statement that’s nested  inside of another query.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Sometimes need to use the results of a query as a field in another query, or as a criterion for a query field. 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</a:t>
            </a:r>
            <a:endParaRPr/>
          </a:p>
          <a:p>
            <a:pPr indent="-2603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orders have a total under $2,000?</a:t>
            </a:r>
            <a:endParaRPr/>
          </a:p>
          <a:p>
            <a:pPr indent="-2603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find the answer, first need to calculate order totals and filter out those that are $2,000 and under. </a:t>
            </a:r>
            <a:endParaRPr/>
          </a:p>
          <a:p>
            <a:pPr indent="-2603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do a count.</a:t>
            </a:r>
            <a:endParaRPr/>
          </a:p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Query</a:t>
            </a:r>
            <a:endParaRPr/>
          </a:p>
        </p:txBody>
      </p:sp>
      <p:sp>
        <p:nvSpPr>
          <p:cNvPr id="305" name="Google Shape;305;p37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minimum amount of any order that was ever placed?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OrdersTotal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again as a subquery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 the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aggregate function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7" name="Google Shape;307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36489" y="3702035"/>
            <a:ext cx="1591690" cy="717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37"/>
          <p:cNvPicPr preferRelativeResize="0"/>
          <p:nvPr/>
        </p:nvPicPr>
        <p:blipFill rotWithShape="1">
          <a:blip r:embed="rId4">
            <a:alphaModFix/>
          </a:blip>
          <a:srcRect b="0" l="0" r="24667" t="0"/>
          <a:stretch/>
        </p:blipFill>
        <p:spPr>
          <a:xfrm>
            <a:off x="1933193" y="3422652"/>
            <a:ext cx="1645920" cy="2886074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37"/>
          <p:cNvSpPr/>
          <p:nvPr/>
        </p:nvSpPr>
        <p:spPr>
          <a:xfrm flipH="1">
            <a:off x="2608776" y="5241363"/>
            <a:ext cx="521111" cy="381512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Minimum Order Query</a:t>
            </a:r>
            <a:endParaRPr/>
          </a:p>
        </p:txBody>
      </p:sp>
      <p:sp>
        <p:nvSpPr>
          <p:cNvPr id="315" name="Google Shape;315;p38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order was the minimum order?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Minimum Order Query</a:t>
            </a:r>
            <a:endParaRPr/>
          </a:p>
        </p:txBody>
      </p:sp>
      <p:sp>
        <p:nvSpPr>
          <p:cNvPr id="322" name="Google Shape;322;p39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order was the minimum order?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the previous query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OrdersTotal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subqueries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use one of two approaches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3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4" name="Google Shape;324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1657" y="3034783"/>
            <a:ext cx="2991680" cy="2952750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39"/>
          <p:cNvSpPr/>
          <p:nvPr/>
        </p:nvSpPr>
        <p:spPr>
          <a:xfrm>
            <a:off x="2356634" y="5491460"/>
            <a:ext cx="1287318" cy="381000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39"/>
          <p:cNvSpPr txBox="1"/>
          <p:nvPr/>
        </p:nvSpPr>
        <p:spPr>
          <a:xfrm>
            <a:off x="761999" y="5987533"/>
            <a:ext cx="283442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061"/>
              </a:buClr>
              <a:buFont typeface="Comic Sans MS"/>
              <a:buNone/>
            </a:pPr>
            <a:r>
              <a:rPr b="0" i="0" lang="en-US" sz="1800" u="sng" cap="none" strike="noStrike">
                <a:solidFill>
                  <a:srgbClr val="24406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Approach 1: Use Criteria</a:t>
            </a:r>
            <a:endParaRPr/>
          </a:p>
        </p:txBody>
      </p:sp>
      <p:sp>
        <p:nvSpPr>
          <p:cNvPr id="327" name="Google Shape;327;p39"/>
          <p:cNvSpPr txBox="1"/>
          <p:nvPr/>
        </p:nvSpPr>
        <p:spPr>
          <a:xfrm>
            <a:off x="5181600" y="6000750"/>
            <a:ext cx="36503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061"/>
              </a:buClr>
              <a:buFont typeface="Comic Sans MS"/>
              <a:buNone/>
            </a:pPr>
            <a:r>
              <a:rPr b="0" i="0" lang="en-US" sz="1800" u="sng" cap="none" strike="noStrike">
                <a:solidFill>
                  <a:srgbClr val="24406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Approach 2: Create Relationship</a:t>
            </a:r>
            <a:endParaRPr/>
          </a:p>
        </p:txBody>
      </p:sp>
      <p:pic>
        <p:nvPicPr>
          <p:cNvPr id="328" name="Google Shape;328;p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13725" y="3162300"/>
            <a:ext cx="2926600" cy="283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Query</a:t>
            </a:r>
            <a:endParaRPr/>
          </a:p>
        </p:txBody>
      </p:sp>
      <p:sp>
        <p:nvSpPr>
          <p:cNvPr id="334" name="Google Shape;334;p40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placed the smallest order?</a:t>
            </a:r>
            <a:endParaRPr/>
          </a:p>
        </p:txBody>
      </p:sp>
      <p:sp>
        <p:nvSpPr>
          <p:cNvPr id="335" name="Google Shape;335;p4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4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Query</a:t>
            </a:r>
            <a:endParaRPr/>
          </a:p>
        </p:txBody>
      </p:sp>
      <p:sp>
        <p:nvSpPr>
          <p:cNvPr id="341" name="Google Shape;341;p4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placed the smallest order?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previous query as subquery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Combine with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table</a:t>
            </a:r>
            <a:endParaRPr/>
          </a:p>
        </p:txBody>
      </p:sp>
      <p:sp>
        <p:nvSpPr>
          <p:cNvPr id="342" name="Google Shape;342;p4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3" name="Google Shape;343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8935" y="3094857"/>
            <a:ext cx="4086338" cy="3293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4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67008" y="4117803"/>
            <a:ext cx="3000375" cy="447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4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Try this:</a:t>
            </a:r>
            <a:endParaRPr/>
          </a:p>
        </p:txBody>
      </p:sp>
      <p:sp>
        <p:nvSpPr>
          <p:cNvPr id="350" name="Google Shape;350;p42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orders contained a line item for the least expensive product (based on CurrentUnitPrice)?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ordered the least expensive product?</a:t>
            </a:r>
            <a:endParaRPr/>
          </a:p>
        </p:txBody>
      </p:sp>
      <p:sp>
        <p:nvSpPr>
          <p:cNvPr id="351" name="Google Shape;351;p4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Parameterized Query</a:t>
            </a:r>
            <a:endParaRPr/>
          </a:p>
        </p:txBody>
      </p:sp>
      <p:sp>
        <p:nvSpPr>
          <p:cNvPr id="357" name="Google Shape;357;p43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allow user input for a query value: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specify a variable that has a </a:t>
            </a:r>
            <a:r>
              <a:rPr b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 different from any of the field names</a:t>
            </a:r>
            <a:endParaRPr b="0" i="1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–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Since the value for the  field is unknown, the database queries the user for its value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4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9" name="Google Shape;359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2600" y="3962400"/>
            <a:ext cx="1657500" cy="112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48200" y="3914775"/>
            <a:ext cx="2238300" cy="127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43"/>
          <p:cNvSpPr/>
          <p:nvPr/>
        </p:nvSpPr>
        <p:spPr>
          <a:xfrm>
            <a:off x="3427042" y="4495800"/>
            <a:ext cx="1161900" cy="57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95E8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Hiding Subqueries</a:t>
            </a:r>
            <a:endParaRPr/>
          </a:p>
        </p:txBody>
      </p:sp>
      <p:sp>
        <p:nvSpPr>
          <p:cNvPr id="367" name="Google Shape;367;p44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Queries (and tables) can be “hidden”: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Right-click on query in navigation panel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“Hide in this Group”</a:t>
            </a:r>
            <a:endParaRPr/>
          </a:p>
        </p:txBody>
      </p:sp>
      <p:sp>
        <p:nvSpPr>
          <p:cNvPr id="368" name="Google Shape;368;p4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9" name="Google Shape;369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200" y="3005917"/>
            <a:ext cx="3124199" cy="293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Unhiding Queries</a:t>
            </a:r>
            <a:endParaRPr/>
          </a:p>
        </p:txBody>
      </p:sp>
      <p:sp>
        <p:nvSpPr>
          <p:cNvPr id="375" name="Google Shape;375;p45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anywhere in the Query Explorer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“Navigation Options…”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“Show Hidden Objects”</a:t>
            </a:r>
            <a:b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all hidden queries are visible and can be unhidden.</a:t>
            </a:r>
            <a:endParaRPr/>
          </a:p>
        </p:txBody>
      </p:sp>
      <p:sp>
        <p:nvSpPr>
          <p:cNvPr id="376" name="Google Shape;376;p4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382" name="Google Shape;382;p46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By 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removes duplicate rows where the </a:t>
            </a: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By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values are the same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Aggregate functions apply to groups or entire tables depending how they are used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Subqueries are necessary to build complex queries</a:t>
            </a:r>
            <a:endParaRPr/>
          </a:p>
        </p:txBody>
      </p:sp>
      <p:sp>
        <p:nvSpPr>
          <p:cNvPr id="383" name="Google Shape;383;p4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The Database Layout</a:t>
            </a:r>
            <a:endParaRPr/>
          </a:p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all of the tables in the database:</a:t>
            </a:r>
            <a:endParaRPr/>
          </a:p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2" name="Google Shape;7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3935" y="2639750"/>
            <a:ext cx="6997481" cy="3244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 Query I</a:t>
            </a:r>
            <a:endParaRPr/>
          </a:p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 many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orders were placed that had a total of less than $20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00?</a:t>
            </a:r>
            <a:endParaRPr/>
          </a:p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Step 1: Total for Each Order?</a:t>
            </a:r>
            <a:endParaRPr/>
          </a:p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4168" y="1721912"/>
            <a:ext cx="4160880" cy="3687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06320" y="1721912"/>
            <a:ext cx="1876500" cy="2609699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 txBox="1"/>
          <p:nvPr/>
        </p:nvSpPr>
        <p:spPr>
          <a:xfrm>
            <a:off x="932796" y="5500247"/>
            <a:ext cx="5766599" cy="672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Using the </a:t>
            </a:r>
            <a:r>
              <a:rPr b="0" i="1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Principle of Simplest Query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we break this query into two subqueries: Widening, then Aggregation. </a:t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2392907" y="1279816"/>
            <a:ext cx="1231427" cy="30777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 View 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6367299" y="1280237"/>
            <a:ext cx="1489510" cy="30777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Datasheet View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Step 2: Filter Orders Less Than $2,000?</a:t>
            </a:r>
            <a:endParaRPr/>
          </a:p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79631" y="1727563"/>
            <a:ext cx="3979390" cy="3367601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/>
          <p:nvPr/>
        </p:nvSpPr>
        <p:spPr>
          <a:xfrm>
            <a:off x="2831431" y="4636449"/>
            <a:ext cx="685799" cy="381000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46700" y="1797650"/>
            <a:ext cx="1876500" cy="224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600700" y="5327375"/>
            <a:ext cx="5952600" cy="91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0" i="1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Principle of Simplest Query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would break this query into three subqueries (widening, followed by aggregation, followed by selection). A more descriptive alias for OrderTotals is FilteredOrderTotals.</a:t>
            </a:r>
            <a:endParaRPr/>
          </a:p>
        </p:txBody>
      </p:sp>
      <p:sp>
        <p:nvSpPr>
          <p:cNvPr id="101" name="Google Shape;101;p14"/>
          <p:cNvSpPr txBox="1"/>
          <p:nvPr/>
        </p:nvSpPr>
        <p:spPr>
          <a:xfrm>
            <a:off x="2392907" y="1279816"/>
            <a:ext cx="1231427" cy="30777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 View </a:t>
            </a:r>
            <a:endParaRPr/>
          </a:p>
        </p:txBody>
      </p:sp>
      <p:sp>
        <p:nvSpPr>
          <p:cNvPr id="102" name="Google Shape;102;p14"/>
          <p:cNvSpPr txBox="1"/>
          <p:nvPr/>
        </p:nvSpPr>
        <p:spPr>
          <a:xfrm>
            <a:off x="6367299" y="1280237"/>
            <a:ext cx="1489510" cy="30777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Datasheet View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Step 3: Count the Resulting Rows</a:t>
            </a:r>
            <a:endParaRPr/>
          </a:p>
        </p:txBody>
      </p:sp>
      <p:sp>
        <p:nvSpPr>
          <p:cNvPr id="108" name="Google Shape;108;p15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a new query with the previous query as a subquery</a:t>
            </a:r>
            <a:endParaRPr/>
          </a:p>
        </p:txBody>
      </p:sp>
      <p:sp>
        <p:nvSpPr>
          <p:cNvPr id="109" name="Google Shape;109;p1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4031" y="2160895"/>
            <a:ext cx="2249962" cy="364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 rotWithShape="1">
          <a:blip r:embed="rId4">
            <a:alphaModFix/>
          </a:blip>
          <a:srcRect b="86667" l="-1" r="36198" t="0"/>
          <a:stretch/>
        </p:blipFill>
        <p:spPr>
          <a:xfrm>
            <a:off x="5245943" y="2308746"/>
            <a:ext cx="2180757" cy="363473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/>
          <p:nvPr/>
        </p:nvSpPr>
        <p:spPr>
          <a:xfrm>
            <a:off x="2392907" y="1752945"/>
            <a:ext cx="1231427" cy="30777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 View </a:t>
            </a:r>
            <a:endParaRPr/>
          </a:p>
        </p:txBody>
      </p:sp>
      <p:sp>
        <p:nvSpPr>
          <p:cNvPr id="113" name="Google Shape;113;p15"/>
          <p:cNvSpPr txBox="1"/>
          <p:nvPr/>
        </p:nvSpPr>
        <p:spPr>
          <a:xfrm>
            <a:off x="5662165" y="1739209"/>
            <a:ext cx="1489510" cy="30777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Datasheet View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Example Query II</a:t>
            </a:r>
            <a:endParaRPr/>
          </a:p>
        </p:txBody>
      </p:sp>
      <p:sp>
        <p:nvSpPr>
          <p:cNvPr id="119" name="Google Shape;119;p16"/>
          <p:cNvSpPr txBox="1"/>
          <p:nvPr>
            <p:ph idx="1" type="body"/>
          </p:nvPr>
        </p:nvSpPr>
        <p:spPr>
          <a:xfrm>
            <a:off x="178250" y="1161675"/>
            <a:ext cx="8799900" cy="51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placed these orders less than $2,000?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OrdersTotal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again as a subquery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Combine with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Contacts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get customer information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 By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remove duplicates</a:t>
            </a:r>
            <a:endParaRPr/>
          </a:p>
        </p:txBody>
      </p:sp>
      <p:sp>
        <p:nvSpPr>
          <p:cNvPr id="120" name="Google Shape;120;p1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7610" y="2993408"/>
            <a:ext cx="3274957" cy="2955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74946" y="3075438"/>
            <a:ext cx="2790825" cy="1466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6"/>
          <p:cNvSpPr txBox="1"/>
          <p:nvPr/>
        </p:nvSpPr>
        <p:spPr>
          <a:xfrm>
            <a:off x="5295331" y="4969216"/>
            <a:ext cx="2923876" cy="369332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15 contacts in total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