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embeddedFontLst>
    <p:embeddedFont>
      <p:font typeface="Quattrocento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4C728F1-B4B1-42B2-9478-BAC7B8A403C9}">
  <a:tblStyle styleId="{44C728F1-B4B1-42B2-9478-BAC7B8A403C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FF3F9"/>
          </a:solidFill>
        </a:fill>
      </a:tcStyle>
    </a:wholeTbl>
    <a:band1H>
      <a:tcTxStyle/>
      <a:tcStyle>
        <a:fill>
          <a:solidFill>
            <a:srgbClr val="DBE5F1"/>
          </a:solidFill>
        </a:fill>
      </a:tcStyle>
    </a:band1H>
    <a:band2H>
      <a:tcTxStyle/>
    </a:band2H>
    <a:band1V>
      <a:tcTxStyle/>
      <a:tcStyle>
        <a:fill>
          <a:solidFill>
            <a:srgbClr val="DBE5F1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Quattrocento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Quattrocen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p3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9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26" name="Google Shape;26;p3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8" name="Google Shape;38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" name="Google Shape;40;p5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44" name="Google Shape;44;p6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2923504" y="6489803"/>
            <a:ext cx="3387144" cy="3374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743199" y="6547294"/>
            <a:ext cx="2895600" cy="282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2" name="Google Shape;12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599" y="6559591"/>
            <a:ext cx="1386068" cy="188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Relationship Id="rId4" Type="http://schemas.openxmlformats.org/officeDocument/2006/relationships/image" Target="../media/image5.png"/><Relationship Id="rId5" Type="http://schemas.openxmlformats.org/officeDocument/2006/relationships/image" Target="../media/image1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Relationship Id="rId4" Type="http://schemas.openxmlformats.org/officeDocument/2006/relationships/image" Target="../media/image2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2.png"/><Relationship Id="rId4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Queries</a:t>
            </a:r>
            <a:endParaRPr/>
          </a:p>
        </p:txBody>
      </p:sp>
      <p:sp>
        <p:nvSpPr>
          <p:cNvPr id="55" name="Google Shape;55;p8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12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2 – Retrieving Data with Queries</a:t>
            </a:r>
            <a:endParaRPr/>
          </a:p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Removing Duplicates with “Group By”</a:t>
            </a:r>
            <a:endParaRPr/>
          </a:p>
        </p:txBody>
      </p:sp>
      <p:sp>
        <p:nvSpPr>
          <p:cNvPr id="147" name="Google Shape;147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49" name="Google Shape;149;p17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By collapses all rows that contain the same data across </a:t>
            </a:r>
            <a:r>
              <a:rPr b="1" i="0" lang="en" sz="27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all</a:t>
            </a:r>
            <a: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columns.</a:t>
            </a:r>
            <a:b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</a:pPr>
            <a:r>
              <a:rPr b="0" i="0" lang="en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OrderIDs are not the same in this example so names will show up more than once even if using Group By.</a:t>
            </a:r>
            <a:endParaRPr/>
          </a:p>
        </p:txBody>
      </p:sp>
      <p:pic>
        <p:nvPicPr>
          <p:cNvPr id="150" name="Google Shape;15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0348" y="2845600"/>
            <a:ext cx="3886200" cy="23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7"/>
          <p:cNvSpPr/>
          <p:nvPr/>
        </p:nvSpPr>
        <p:spPr>
          <a:xfrm>
            <a:off x="4495800" y="2590800"/>
            <a:ext cx="685799" cy="838199"/>
          </a:xfrm>
          <a:prstGeom prst="rect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Removing Duplicates with </a:t>
            </a:r>
            <a:b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“Unique Values”</a:t>
            </a:r>
            <a:endParaRPr/>
          </a:p>
        </p:txBody>
      </p:sp>
      <p:sp>
        <p:nvSpPr>
          <p:cNvPr id="157" name="Google Shape;157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8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Duplicates can be eliminated by specifying that the query should only return unique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values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pic>
        <p:nvPicPr>
          <p:cNvPr id="160" name="Google Shape;16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1878" y="2586360"/>
            <a:ext cx="5019675" cy="99059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8"/>
          <p:cNvSpPr/>
          <p:nvPr/>
        </p:nvSpPr>
        <p:spPr>
          <a:xfrm>
            <a:off x="5199355" y="3086100"/>
            <a:ext cx="685799" cy="495299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54371" y="4330639"/>
            <a:ext cx="2562225" cy="1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95400" y="3852862"/>
            <a:ext cx="2295524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8"/>
          <p:cNvSpPr/>
          <p:nvPr/>
        </p:nvSpPr>
        <p:spPr>
          <a:xfrm>
            <a:off x="5735482" y="5410200"/>
            <a:ext cx="685799" cy="495299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5" name="Google Shape;165;p18"/>
          <p:cNvCxnSpPr/>
          <p:nvPr/>
        </p:nvCxnSpPr>
        <p:spPr>
          <a:xfrm>
            <a:off x="3352800" y="4114800"/>
            <a:ext cx="990599" cy="304799"/>
          </a:xfrm>
          <a:prstGeom prst="straightConnector1">
            <a:avLst/>
          </a:prstGeom>
          <a:noFill/>
          <a:ln cap="flat" cmpd="sng" w="38100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Joining Tables</a:t>
            </a:r>
            <a:endParaRPr/>
          </a:p>
        </p:txBody>
      </p:sp>
      <p:sp>
        <p:nvSpPr>
          <p:cNvPr id="171" name="Google Shape;171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73" name="Google Shape;173;p19"/>
          <p:cNvSpPr txBox="1"/>
          <p:nvPr>
            <p:ph idx="4294967295" type="body"/>
          </p:nvPr>
        </p:nvSpPr>
        <p:spPr>
          <a:xfrm>
            <a:off x="0" y="16002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“JOIN” is a query operation that allows you to select data from multiple tables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Rows are selected from the tables where the rows have a common value in the relationship fields.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find contacts that actually placed an order</a:t>
            </a:r>
            <a:r>
              <a:rPr b="0" baseline="3000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the </a:t>
            </a:r>
            <a:r>
              <a:rPr b="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ContactID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column value must be the same in the </a:t>
            </a:r>
            <a:r>
              <a:rPr b="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Contacts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the </a:t>
            </a:r>
            <a:r>
              <a:rPr b="0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table.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essentially finds all contacts who placed at least one order.</a:t>
            </a:r>
            <a:endParaRPr/>
          </a:p>
        </p:txBody>
      </p:sp>
      <p:sp>
        <p:nvSpPr>
          <p:cNvPr id="174" name="Google Shape;174;p19"/>
          <p:cNvSpPr txBox="1"/>
          <p:nvPr/>
        </p:nvSpPr>
        <p:spPr>
          <a:xfrm>
            <a:off x="152400" y="6144398"/>
            <a:ext cx="8381999" cy="276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Font typeface="Quattrocento"/>
              <a:buNone/>
            </a:pPr>
            <a:r>
              <a:rPr b="0" baseline="30000" i="0" lang="en" sz="1200" u="none" cap="none" strike="noStrike">
                <a:solidFill>
                  <a:srgbClr val="7F7F7F"/>
                </a:solidFill>
                <a:latin typeface="Quattrocento"/>
                <a:ea typeface="Quattrocento"/>
                <a:cs typeface="Quattrocento"/>
                <a:sym typeface="Quattrocento"/>
              </a:rPr>
              <a:t>1 </a:t>
            </a:r>
            <a:r>
              <a:rPr b="0" i="0" lang="en" sz="1200" u="none" cap="none" strike="noStrike">
                <a:solidFill>
                  <a:srgbClr val="7F7F7F"/>
                </a:solidFill>
                <a:latin typeface="Quattrocento"/>
                <a:ea typeface="Quattrocento"/>
                <a:cs typeface="Quattrocento"/>
                <a:sym typeface="Quattrocento"/>
              </a:rPr>
              <a:t>There may be contacts in the Contacts table that are not linked to any order, </a:t>
            </a:r>
            <a:r>
              <a:rPr b="0" i="1" lang="en" sz="1200" u="none" cap="none" strike="noStrike">
                <a:solidFill>
                  <a:srgbClr val="7F7F7F"/>
                </a:solidFill>
                <a:latin typeface="Quattrocento"/>
                <a:ea typeface="Quattrocento"/>
                <a:cs typeface="Quattrocento"/>
                <a:sym typeface="Quattrocento"/>
              </a:rPr>
              <a:t>i.e.</a:t>
            </a:r>
            <a:r>
              <a:rPr b="0" i="0" lang="en" sz="1200" u="none" cap="none" strike="noStrike">
                <a:solidFill>
                  <a:srgbClr val="7F7F7F"/>
                </a:solidFill>
                <a:latin typeface="Quattrocento"/>
                <a:ea typeface="Quattrocento"/>
                <a:cs typeface="Quattrocento"/>
                <a:sym typeface="Quattrocento"/>
              </a:rPr>
              <a:t>, they never placed an order.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Join</a:t>
            </a:r>
            <a:endParaRPr/>
          </a:p>
        </p:txBody>
      </p:sp>
      <p:sp>
        <p:nvSpPr>
          <p:cNvPr id="180" name="Google Shape;180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82" name="Google Shape;182;p20"/>
          <p:cNvSpPr txBox="1"/>
          <p:nvPr>
            <p:ph idx="4294967295" type="body"/>
          </p:nvPr>
        </p:nvSpPr>
        <p:spPr>
          <a:xfrm>
            <a:off x="0" y="12366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first name, last name, and zip code of all contacts that placed an order.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 occurs across ContactID (relationship line)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Here’s the result </a:t>
            </a:r>
            <a:r>
              <a:rPr b="1" i="1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without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Group By:</a:t>
            </a:r>
            <a:endParaRPr/>
          </a:p>
        </p:txBody>
      </p:sp>
      <p:pic>
        <p:nvPicPr>
          <p:cNvPr id="183" name="Google Shape;18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3302000"/>
            <a:ext cx="4238625" cy="2943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5967" y="3725972"/>
            <a:ext cx="2924175" cy="1924049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0"/>
          <p:cNvSpPr txBox="1"/>
          <p:nvPr/>
        </p:nvSpPr>
        <p:spPr>
          <a:xfrm>
            <a:off x="5602394" y="5735637"/>
            <a:ext cx="3236806" cy="542333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4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Note the duplicate rows – one row for each order as oppose to contact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Group By and Join</a:t>
            </a:r>
            <a:endParaRPr/>
          </a:p>
        </p:txBody>
      </p:sp>
      <p:sp>
        <p:nvSpPr>
          <p:cNvPr id="191" name="Google Shape;191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93" name="Google Shape;193;p21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first name, last name, and zip code of all contacts that placed an order.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Here’s the result </a:t>
            </a:r>
            <a:r>
              <a:rPr b="1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Group By:</a:t>
            </a:r>
            <a:endParaRPr/>
          </a:p>
        </p:txBody>
      </p:sp>
      <p:sp>
        <p:nvSpPr>
          <p:cNvPr id="194" name="Google Shape;194;p21"/>
          <p:cNvSpPr txBox="1"/>
          <p:nvPr/>
        </p:nvSpPr>
        <p:spPr>
          <a:xfrm>
            <a:off x="5029200" y="5054600"/>
            <a:ext cx="388619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All rows with the same first name, last name, and zip code have been collapsed into a single “group”, one row per contact.</a:t>
            </a:r>
            <a:endParaRPr/>
          </a:p>
        </p:txBody>
      </p:sp>
      <p:pic>
        <p:nvPicPr>
          <p:cNvPr id="195" name="Google Shape;19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5600" y="3276600"/>
            <a:ext cx="4229100" cy="3019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29200" y="3683000"/>
            <a:ext cx="2952750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2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Filtering</a:t>
            </a:r>
            <a:endParaRPr/>
          </a:p>
        </p:txBody>
      </p:sp>
      <p:sp>
        <p:nvSpPr>
          <p:cNvPr id="202" name="Google Shape;202;p2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204" name="Google Shape;204;p22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Selecting rows that meet a certain criteria.</a:t>
            </a:r>
            <a:endParaRPr/>
          </a:p>
        </p:txBody>
      </p:sp>
      <p:pic>
        <p:nvPicPr>
          <p:cNvPr id="205" name="Google Shape;205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9547" y="2510045"/>
            <a:ext cx="2555261" cy="3665028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2"/>
          <p:cNvSpPr/>
          <p:nvPr/>
        </p:nvSpPr>
        <p:spPr>
          <a:xfrm>
            <a:off x="2057401" y="5622119"/>
            <a:ext cx="1066799" cy="304799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91250" y="2887825"/>
            <a:ext cx="114300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2"/>
          <p:cNvSpPr txBox="1"/>
          <p:nvPr/>
        </p:nvSpPr>
        <p:spPr>
          <a:xfrm>
            <a:off x="3733800" y="4648200"/>
            <a:ext cx="47244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Lists all of the line items (ID only) that have a Quantity &gt; 2.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Selection Criteria</a:t>
            </a:r>
            <a:endParaRPr/>
          </a:p>
        </p:txBody>
      </p:sp>
      <p:sp>
        <p:nvSpPr>
          <p:cNvPr id="214" name="Google Shape;214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216" name="Google Shape;216;p23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Selection criteria are specified as an algebraic relationship, but queries are generally stated as a narrative, so we need to “translate”.</a:t>
            </a:r>
            <a:endParaRPr/>
          </a:p>
        </p:txBody>
      </p:sp>
      <p:graphicFrame>
        <p:nvGraphicFramePr>
          <p:cNvPr id="217" name="Google Shape;217;p23"/>
          <p:cNvGraphicFramePr/>
          <p:nvPr/>
        </p:nvGraphicFramePr>
        <p:xfrm>
          <a:off x="914400" y="3276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{44C728F1-B4B1-42B2-9478-BAC7B8A403C9}</a:tableStyleId>
              </a:tblPr>
              <a:tblGrid>
                <a:gridCol w="3048000"/>
                <a:gridCol w="304800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Narrative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Algebraic Term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At least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&gt;= 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No more than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&lt; 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More than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Noto Sans Symbols"/>
                        <a:buNone/>
                      </a:pPr>
                      <a:r>
                        <a:rPr lang="en" sz="1800" u="none" cap="none" strike="noStrike"/>
                        <a:t>&gt; 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No less than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Noto Sans Symbols"/>
                        <a:buNone/>
                      </a:pPr>
                      <a:r>
                        <a:rPr lang="en" sz="1800" u="none" cap="none" strike="noStrike"/>
                        <a:t>&gt;= 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Less than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Noto Sans Symbols"/>
                        <a:buNone/>
                      </a:pPr>
                      <a:r>
                        <a:rPr lang="en" sz="1800" u="none" cap="none" strike="noStrike"/>
                        <a:t>&lt; 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Up to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Noto Sans Symbols"/>
                        <a:buNone/>
                      </a:pPr>
                      <a:r>
                        <a:rPr lang="en" sz="1800" u="none" cap="none" strike="noStrike"/>
                        <a:t>&lt; 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1800" u="none" cap="none" strike="noStrike"/>
                        <a:t>At most X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Noto Sans Symbols"/>
                        <a:buNone/>
                      </a:pPr>
                      <a:r>
                        <a:rPr lang="en" sz="1800" u="none" cap="none" strike="noStrike"/>
                        <a:t>&lt;= X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Registrar Example Database</a:t>
            </a:r>
            <a:endParaRPr/>
          </a:p>
        </p:txBody>
      </p:sp>
      <p:sp>
        <p:nvSpPr>
          <p:cNvPr id="223" name="Google Shape;223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225" name="Google Shape;225;p24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Relationships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names, address, city, state, zip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Courses with 4 or more credits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in CS2500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in CS1100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232" name="Google Shape;232;p2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Retrieving Data with Queries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Queries</a:t>
            </a:r>
            <a:endParaRPr/>
          </a:p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64" name="Google Shape;64;p9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is retrieved through queries.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Queries are formulated in a specialized language called SQL (pronounced </a:t>
            </a:r>
            <a:r>
              <a:rPr b="0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SEQUEL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Microsoft Access makes it easy to create SQL queries through a simple drag-and-drop interface called the </a:t>
            </a:r>
            <a:r>
              <a:rPr b="0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Query Builder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Queries are eventually integrated into reports, forms, programs, or executed by themselves.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Queries on Tables</a:t>
            </a:r>
            <a:endParaRPr/>
          </a:p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72" name="Google Shape;72;p10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Queries retrieve data from one or more tables.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specify which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rows to include in the result through filters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columns to include in the results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result of a query is a table that can be used in other queries (as subqueries).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Queries in Access</a:t>
            </a:r>
            <a:endParaRPr/>
          </a:p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80" name="Google Shape;80;p11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create a query: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the </a:t>
            </a: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tab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Pick </a:t>
            </a:r>
            <a:r>
              <a:rPr b="1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Query Design</a:t>
            </a:r>
            <a:b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the tables to include in the query or simply close the dialog and drag the needed tables into the query designer</a:t>
            </a:r>
            <a:endParaRPr/>
          </a:p>
        </p:txBody>
      </p:sp>
      <p:pic>
        <p:nvPicPr>
          <p:cNvPr id="81" name="Google Shape;81;p11"/>
          <p:cNvPicPr preferRelativeResize="0"/>
          <p:nvPr/>
        </p:nvPicPr>
        <p:blipFill rotWithShape="1">
          <a:blip r:embed="rId3">
            <a:alphaModFix/>
          </a:blip>
          <a:srcRect b="38545" l="0" r="0" t="11454"/>
          <a:stretch/>
        </p:blipFill>
        <p:spPr>
          <a:xfrm>
            <a:off x="1294555" y="3370085"/>
            <a:ext cx="6976869" cy="8970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1"/>
          <p:cNvSpPr/>
          <p:nvPr/>
        </p:nvSpPr>
        <p:spPr>
          <a:xfrm>
            <a:off x="3267309" y="3582396"/>
            <a:ext cx="457200" cy="838199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Running a Query</a:t>
            </a:r>
            <a:endParaRPr/>
          </a:p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90" name="Google Shape;90;p12"/>
          <p:cNvSpPr txBox="1"/>
          <p:nvPr>
            <p:ph idx="4294967295" type="body"/>
          </p:nvPr>
        </p:nvSpPr>
        <p:spPr>
          <a:xfrm>
            <a:off x="0" y="122237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run a query, click on the Run icon:</a:t>
            </a:r>
            <a:b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return to the query design, click on ‘View’ and Select “Design View” from the Menu:</a:t>
            </a:r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3">
            <a:alphaModFix/>
          </a:blip>
          <a:srcRect b="8445" l="-3" r="49207" t="1"/>
          <a:stretch/>
        </p:blipFill>
        <p:spPr>
          <a:xfrm>
            <a:off x="2735121" y="4283083"/>
            <a:ext cx="1463040" cy="210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 b="46119" l="-3" r="57033" t="-1"/>
          <a:stretch/>
        </p:blipFill>
        <p:spPr>
          <a:xfrm>
            <a:off x="2572086" y="1734031"/>
            <a:ext cx="1626075" cy="16261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/>
          <p:nvPr/>
        </p:nvSpPr>
        <p:spPr>
          <a:xfrm>
            <a:off x="2965650" y="2127333"/>
            <a:ext cx="419473" cy="1002554"/>
          </a:xfrm>
          <a:prstGeom prst="ellipse">
            <a:avLst/>
          </a:prstGeom>
          <a:noFill/>
          <a:ln cap="flat" cmpd="sng" w="2540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2"/>
          <p:cNvSpPr/>
          <p:nvPr/>
        </p:nvSpPr>
        <p:spPr>
          <a:xfrm>
            <a:off x="2288753" y="5915575"/>
            <a:ext cx="2192740" cy="441278"/>
          </a:xfrm>
          <a:prstGeom prst="ellipse">
            <a:avLst/>
          </a:prstGeom>
          <a:noFill/>
          <a:ln cap="flat" cmpd="sng" w="2540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Simple Query</a:t>
            </a:r>
            <a:endParaRPr/>
          </a:p>
        </p:txBody>
      </p:sp>
      <p:sp>
        <p:nvSpPr>
          <p:cNvPr id="100" name="Google Shape;100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 txBox="1"/>
          <p:nvPr>
            <p:ph idx="4294967295" type="body"/>
          </p:nvPr>
        </p:nvSpPr>
        <p:spPr>
          <a:xfrm>
            <a:off x="0" y="1600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contact id, first name, and last name for each contact.</a:t>
            </a:r>
            <a:endParaRPr/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1975" y="3386387"/>
            <a:ext cx="4010025" cy="296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29367" y="3576851"/>
            <a:ext cx="3095625" cy="2028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3"/>
          <p:cNvSpPr txBox="1"/>
          <p:nvPr/>
        </p:nvSpPr>
        <p:spPr>
          <a:xfrm>
            <a:off x="5080618" y="2816852"/>
            <a:ext cx="324479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Query in Datasheet View 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1020409" y="2874872"/>
            <a:ext cx="287450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Query in Design View </a:t>
            </a:r>
            <a:endParaRPr/>
          </a:p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Removing Duplicates</a:t>
            </a:r>
            <a:endParaRPr/>
          </a:p>
        </p:txBody>
      </p:sp>
      <p:sp>
        <p:nvSpPr>
          <p:cNvPr id="112" name="Google Shape;112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14" name="Google Shape;114;p14"/>
          <p:cNvSpPr txBox="1"/>
          <p:nvPr>
            <p:ph idx="4294967295" type="body"/>
          </p:nvPr>
        </p:nvSpPr>
        <p:spPr>
          <a:xfrm>
            <a:off x="0" y="1600200"/>
            <a:ext cx="8229600" cy="4783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Query results often contain duplicate rows.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removed by “grouping rows” with the same value as a single row.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do a Group By, follow these steps: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the function button         in the ribbon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“Group By” for each field</a:t>
            </a:r>
            <a:endParaRPr/>
          </a:p>
        </p:txBody>
      </p:sp>
      <p:pic>
        <p:nvPicPr>
          <p:cNvPr id="115" name="Google Shape;11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37881" y="3653984"/>
            <a:ext cx="533400" cy="67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90700" y="4953000"/>
            <a:ext cx="3819525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Group By</a:t>
            </a:r>
            <a:endParaRPr/>
          </a:p>
        </p:txBody>
      </p:sp>
      <p:sp>
        <p:nvSpPr>
          <p:cNvPr id="122" name="Google Shape;122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24" name="Google Shape;124;p15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dates on which orders were placed.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Here’s the result </a:t>
            </a:r>
            <a:r>
              <a:rPr b="1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without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Group By:</a:t>
            </a:r>
            <a:endParaRPr/>
          </a:p>
        </p:txBody>
      </p:sp>
      <p:pic>
        <p:nvPicPr>
          <p:cNvPr id="125" name="Google Shape;12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3048000"/>
            <a:ext cx="2657474" cy="2828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0600" y="3162300"/>
            <a:ext cx="1200150" cy="271462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5"/>
          <p:cNvSpPr txBox="1"/>
          <p:nvPr/>
        </p:nvSpPr>
        <p:spPr>
          <a:xfrm>
            <a:off x="6528025" y="3429000"/>
            <a:ext cx="2235000" cy="9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Note the duplicate rows - one row per order</a:t>
            </a:r>
            <a:endParaRPr/>
          </a:p>
        </p:txBody>
      </p:sp>
      <p:cxnSp>
        <p:nvCxnSpPr>
          <p:cNvPr id="128" name="Google Shape;128;p15"/>
          <p:cNvCxnSpPr/>
          <p:nvPr/>
        </p:nvCxnSpPr>
        <p:spPr>
          <a:xfrm flipH="1">
            <a:off x="6000750" y="3613666"/>
            <a:ext cx="527266" cy="272534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Group By</a:t>
            </a:r>
            <a:endParaRPr/>
          </a:p>
        </p:txBody>
      </p:sp>
      <p:sp>
        <p:nvSpPr>
          <p:cNvPr id="134" name="Google Shape;134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r>
              <a:rPr b="0" i="0" lang="en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Retrieving Data with Queries</a:t>
            </a:r>
            <a:endParaRPr/>
          </a:p>
        </p:txBody>
      </p:sp>
      <p:sp>
        <p:nvSpPr>
          <p:cNvPr id="136" name="Google Shape;136;p16"/>
          <p:cNvSpPr txBox="1"/>
          <p:nvPr>
            <p:ph idx="4294967295" type="body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Here’s the same query </a:t>
            </a:r>
            <a:r>
              <a:rPr b="1" i="1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Group By:</a:t>
            </a:r>
            <a:endParaRPr/>
          </a:p>
        </p:txBody>
      </p:sp>
      <p:pic>
        <p:nvPicPr>
          <p:cNvPr id="137" name="Google Shape;13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514600"/>
            <a:ext cx="1762124" cy="2914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81400" y="2514600"/>
            <a:ext cx="1362075" cy="194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6"/>
          <p:cNvSpPr txBox="1"/>
          <p:nvPr/>
        </p:nvSpPr>
        <p:spPr>
          <a:xfrm>
            <a:off x="5385125" y="2514600"/>
            <a:ext cx="2265900" cy="3164700"/>
          </a:xfrm>
          <a:prstGeom prst="rect">
            <a:avLst/>
          </a:prstGeom>
          <a:noFill/>
          <a:ln cap="flat" cmpd="sng" w="76200">
            <a:solidFill>
              <a:schemeClr val="accent1">
                <a:alpha val="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Note that the duplicate rows have been “collapsed” into groups and only the group is displayed</a:t>
            </a:r>
            <a:endParaRPr b="0" i="0" sz="1800" u="none" cap="none" strike="noStrike">
              <a:solidFill>
                <a:srgbClr val="5F497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t/>
            </a:r>
            <a:endParaRPr sz="1800">
              <a:solidFill>
                <a:srgbClr val="5F497A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lang="en" sz="1800">
                <a:solidFill>
                  <a:srgbClr val="5F497A"/>
                </a:solidFill>
              </a:rPr>
              <a:t>One result set record per day as oppose to order </a:t>
            </a:r>
            <a:endParaRPr sz="1800">
              <a:solidFill>
                <a:srgbClr val="5F497A"/>
              </a:solidFill>
            </a:endParaRPr>
          </a:p>
        </p:txBody>
      </p:sp>
      <p:cxnSp>
        <p:nvCxnSpPr>
          <p:cNvPr id="140" name="Google Shape;140;p16"/>
          <p:cNvCxnSpPr/>
          <p:nvPr/>
        </p:nvCxnSpPr>
        <p:spPr>
          <a:xfrm flipH="1">
            <a:off x="4857857" y="2851666"/>
            <a:ext cx="527266" cy="272534"/>
          </a:xfrm>
          <a:prstGeom prst="straightConnector1">
            <a:avLst/>
          </a:pr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41" name="Google Shape;141;p16"/>
          <p:cNvSpPr/>
          <p:nvPr/>
        </p:nvSpPr>
        <p:spPr>
          <a:xfrm>
            <a:off x="1300162" y="4634825"/>
            <a:ext cx="1066799" cy="304799"/>
          </a:xfrm>
          <a:prstGeom prst="ellipse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