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92D5586-EB1D-4017-9848-DC46AE722D00}">
  <a:tblStyle styleId="{692D5586-EB1D-4017-9848-DC46AE722D0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7" name="Google Shape;27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7" name="Google Shape;37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43" name="Google Shape;43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49" name="Google Shape;49;p7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7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088642" cy="14844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remoteapp.nunet.neu.edu/RDWeb/Pages/en-US/login.aspx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Data and Databases</a:t>
            </a:r>
            <a:endParaRPr/>
          </a:p>
        </p:txBody>
      </p:sp>
      <p:sp>
        <p:nvSpPr>
          <p:cNvPr id="60" name="Google Shape;60;p9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1 – Data and databases</a:t>
            </a:r>
            <a:endParaRPr/>
          </a:p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LAYOUT OF THE ORDERS DATABASE</a:t>
            </a:r>
            <a:endParaRPr/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Microsoft Access Tutorial: Data, Databases, and Queries</a:t>
            </a:r>
            <a:endParaRPr/>
          </a:p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/>
          <p:nvPr>
            <p:ph idx="4294967295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Orders Database</a:t>
            </a:r>
            <a:endParaRPr/>
          </a:p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be using a database that contains data for orders placed by customers for our examples.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database stores the following information: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order, we know what was ordered, how many of that item was ordered, and at what price.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order, we know who placed that order.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customer (called a contact), we store where he/she lives.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product, we track its description and price.</a:t>
            </a:r>
            <a:endParaRPr/>
          </a:p>
        </p:txBody>
      </p:sp>
      <p:sp>
        <p:nvSpPr>
          <p:cNvPr id="140" name="Google Shape;140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9"/>
          <p:cNvSpPr txBox="1"/>
          <p:nvPr>
            <p:ph idx="4294967295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Database Layout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all of the tables in the database:</a:t>
            </a:r>
            <a:endParaRPr/>
          </a:p>
        </p:txBody>
      </p:sp>
      <p:sp>
        <p:nvSpPr>
          <p:cNvPr id="148" name="Google Shape;148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0"/>
          <p:cNvSpPr txBox="1"/>
          <p:nvPr>
            <p:ph idx="4294967295" type="ftr"/>
          </p:nvPr>
        </p:nvSpPr>
        <p:spPr>
          <a:xfrm>
            <a:off x="3002507" y="6525927"/>
            <a:ext cx="2274627" cy="265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pic>
        <p:nvPicPr>
          <p:cNvPr id="150" name="Google Shape;15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Database Layout</a:t>
            </a:r>
            <a:endParaRPr/>
          </a:p>
        </p:txBody>
      </p:sp>
      <p:sp>
        <p:nvSpPr>
          <p:cNvPr id="156" name="Google Shape;156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1"/>
          <p:cNvSpPr txBox="1"/>
          <p:nvPr>
            <p:ph idx="4294967295" type="ftr"/>
          </p:nvPr>
        </p:nvSpPr>
        <p:spPr>
          <a:xfrm>
            <a:off x="3370997" y="6525927"/>
            <a:ext cx="1806054" cy="265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pic>
        <p:nvPicPr>
          <p:cNvPr id="158" name="Google Shape;15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1"/>
          <p:cNvSpPr/>
          <p:nvPr/>
        </p:nvSpPr>
        <p:spPr>
          <a:xfrm>
            <a:off x="228600" y="1832261"/>
            <a:ext cx="2895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product, we know its description and price.</a:t>
            </a:r>
            <a:endParaRPr/>
          </a:p>
        </p:txBody>
      </p:sp>
      <p:sp>
        <p:nvSpPr>
          <p:cNvPr id="160" name="Google Shape;160;p21"/>
          <p:cNvSpPr/>
          <p:nvPr/>
        </p:nvSpPr>
        <p:spPr>
          <a:xfrm>
            <a:off x="723925" y="4957100"/>
            <a:ext cx="2552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customer (called a contact), we know where he/she lives.</a:t>
            </a:r>
            <a:endParaRPr/>
          </a:p>
        </p:txBody>
      </p:sp>
      <p:sp>
        <p:nvSpPr>
          <p:cNvPr id="161" name="Google Shape;161;p21"/>
          <p:cNvSpPr/>
          <p:nvPr/>
        </p:nvSpPr>
        <p:spPr>
          <a:xfrm>
            <a:off x="6835200" y="2280975"/>
            <a:ext cx="23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order, we know who placed that order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when the order was placed</a:t>
            </a:r>
            <a:endParaRPr/>
          </a:p>
        </p:txBody>
      </p:sp>
      <p:sp>
        <p:nvSpPr>
          <p:cNvPr id="162" name="Google Shape;162;p21"/>
          <p:cNvSpPr/>
          <p:nvPr/>
        </p:nvSpPr>
        <p:spPr>
          <a:xfrm>
            <a:off x="3276600" y="1309249"/>
            <a:ext cx="2819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order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item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know what was ordered, how many of that item were ordered, and at what price.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 Sample Order</a:t>
            </a:r>
            <a:endParaRPr/>
          </a:p>
        </p:txBody>
      </p:sp>
      <p:sp>
        <p:nvSpPr>
          <p:cNvPr id="168" name="Google Shape;168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2"/>
          <p:cNvSpPr txBox="1"/>
          <p:nvPr>
            <p:ph idx="4294967295" type="ftr"/>
          </p:nvPr>
        </p:nvSpPr>
        <p:spPr>
          <a:xfrm>
            <a:off x="3461981" y="6488805"/>
            <a:ext cx="1783307" cy="181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graphicFrame>
        <p:nvGraphicFramePr>
          <p:cNvPr id="170" name="Google Shape;170;p22"/>
          <p:cNvGraphicFramePr/>
          <p:nvPr/>
        </p:nvGraphicFramePr>
        <p:xfrm>
          <a:off x="6096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{692D5586-EB1D-4017-9848-DC46AE722D00}</a:tableStyleId>
              </a:tblPr>
              <a:tblGrid>
                <a:gridCol w="1865325"/>
                <a:gridCol w="2694900"/>
                <a:gridCol w="942475"/>
                <a:gridCol w="1079925"/>
                <a:gridCol w="1570800"/>
              </a:tblGrid>
              <a:tr h="316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b="1" i="0" lang="en" sz="3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Order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1" lang="en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O0001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Customer Contact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Contact ID: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C0004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Name: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Colon, Nicholas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Address: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9020 N.W. 75 Street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Coral Springs, FL 33065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Order Date: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4/15/1999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 ID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 Name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Quantity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UnitPrice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ExtendedPrice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P0013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DVD Disks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23.00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23.00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P0014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HD Floppy Disks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9.99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39.96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P0027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Norton Anti-Virus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115.95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115.95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7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Order Total: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178.91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/>
          <p:nvPr/>
        </p:nvSpPr>
        <p:spPr>
          <a:xfrm>
            <a:off x="533400" y="4724400"/>
            <a:ext cx="6629400" cy="838199"/>
          </a:xfrm>
          <a:prstGeom prst="rect">
            <a:avLst/>
          </a:prstGeom>
          <a:solidFill>
            <a:srgbClr val="D6E3BC"/>
          </a:solidFill>
          <a:ln cap="flat" cmpd="sng" w="25400">
            <a:solidFill>
              <a:srgbClr val="395E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3"/>
          <p:cNvSpPr/>
          <p:nvPr/>
        </p:nvSpPr>
        <p:spPr>
          <a:xfrm>
            <a:off x="2438400" y="3459967"/>
            <a:ext cx="1981199" cy="273831"/>
          </a:xfrm>
          <a:prstGeom prst="rect">
            <a:avLst/>
          </a:prstGeom>
          <a:solidFill>
            <a:srgbClr val="E5B8B7"/>
          </a:solidFill>
          <a:ln cap="flat" cmpd="sng" w="25400">
            <a:solidFill>
              <a:srgbClr val="395E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3"/>
          <p:cNvSpPr/>
          <p:nvPr/>
        </p:nvSpPr>
        <p:spPr>
          <a:xfrm>
            <a:off x="2438400" y="2686733"/>
            <a:ext cx="1752600" cy="773234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Where Does The Data Come From?</a:t>
            </a:r>
            <a:endParaRPr/>
          </a:p>
        </p:txBody>
      </p:sp>
      <p:sp>
        <p:nvSpPr>
          <p:cNvPr id="179" name="Google Shape;179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3"/>
          <p:cNvSpPr txBox="1"/>
          <p:nvPr>
            <p:ph idx="4294967295" type="ftr"/>
          </p:nvPr>
        </p:nvSpPr>
        <p:spPr>
          <a:xfrm>
            <a:off x="3469894" y="6507967"/>
            <a:ext cx="1446663" cy="30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graphicFrame>
        <p:nvGraphicFramePr>
          <p:cNvPr id="181" name="Google Shape;181;p23"/>
          <p:cNvGraphicFramePr/>
          <p:nvPr/>
        </p:nvGraphicFramePr>
        <p:xfrm>
          <a:off x="6096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{692D5586-EB1D-4017-9848-DC46AE722D00}</a:tableStyleId>
              </a:tblPr>
              <a:tblGrid>
                <a:gridCol w="1865325"/>
                <a:gridCol w="2694900"/>
                <a:gridCol w="942475"/>
                <a:gridCol w="1079925"/>
                <a:gridCol w="1570800"/>
              </a:tblGrid>
              <a:tr h="316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b="1" i="0" lang="en" sz="3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Order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1" lang="en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O0001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Customer Contact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Contact ID: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C0004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Name: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Colon, Nicholas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Address: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9020 N.W. 75 Street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Coral Springs, FL 33065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Order Date: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4/15/1999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 ID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 Name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Quantity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UnitPrice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ExtendedPrice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P0013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DVD Disks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23.00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23.00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P0014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HD Floppy Disks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9.99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39.96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P0027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Norton Anti-Virus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115.95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115.95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7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1" i="1" lang="en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Order Total: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1" lang="en" sz="16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178.91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2" name="Google Shape;182;p23"/>
          <p:cNvSpPr txBox="1"/>
          <p:nvPr/>
        </p:nvSpPr>
        <p:spPr>
          <a:xfrm>
            <a:off x="4419600" y="1600200"/>
            <a:ext cx="19816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Orders.OrderID</a:t>
            </a:r>
            <a:endParaRPr/>
          </a:p>
        </p:txBody>
      </p:sp>
      <p:cxnSp>
        <p:nvCxnSpPr>
          <p:cNvPr id="183" name="Google Shape;183;p23"/>
          <p:cNvCxnSpPr/>
          <p:nvPr/>
        </p:nvCxnSpPr>
        <p:spPr>
          <a:xfrm flipH="1">
            <a:off x="3276599" y="1784866"/>
            <a:ext cx="1143000" cy="184666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4" name="Google Shape;184;p23"/>
          <p:cNvSpPr txBox="1"/>
          <p:nvPr/>
        </p:nvSpPr>
        <p:spPr>
          <a:xfrm>
            <a:off x="3443810" y="2313944"/>
            <a:ext cx="11977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Contacts</a:t>
            </a:r>
            <a:endParaRPr/>
          </a:p>
        </p:txBody>
      </p:sp>
      <p:sp>
        <p:nvSpPr>
          <p:cNvPr id="185" name="Google Shape;185;p23"/>
          <p:cNvSpPr txBox="1"/>
          <p:nvPr/>
        </p:nvSpPr>
        <p:spPr>
          <a:xfrm>
            <a:off x="4876800" y="3299791"/>
            <a:ext cx="123944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ZipCodes</a:t>
            </a:r>
            <a:endParaRPr/>
          </a:p>
        </p:txBody>
      </p:sp>
      <p:cxnSp>
        <p:nvCxnSpPr>
          <p:cNvPr id="186" name="Google Shape;186;p23"/>
          <p:cNvCxnSpPr/>
          <p:nvPr/>
        </p:nvCxnSpPr>
        <p:spPr>
          <a:xfrm flipH="1">
            <a:off x="4419600" y="3459969"/>
            <a:ext cx="496957" cy="92333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7" name="Google Shape;187;p23"/>
          <p:cNvSpPr txBox="1"/>
          <p:nvPr/>
        </p:nvSpPr>
        <p:spPr>
          <a:xfrm>
            <a:off x="3848100" y="3886200"/>
            <a:ext cx="22733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Orders.OrderDate</a:t>
            </a:r>
            <a:endParaRPr/>
          </a:p>
        </p:txBody>
      </p:sp>
      <p:cxnSp>
        <p:nvCxnSpPr>
          <p:cNvPr id="188" name="Google Shape;188;p23"/>
          <p:cNvCxnSpPr/>
          <p:nvPr/>
        </p:nvCxnSpPr>
        <p:spPr>
          <a:xfrm rot="10800000">
            <a:off x="3428999" y="4070866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9" name="Google Shape;189;p23"/>
          <p:cNvSpPr txBox="1"/>
          <p:nvPr/>
        </p:nvSpPr>
        <p:spPr>
          <a:xfrm>
            <a:off x="838200" y="5574267"/>
            <a:ext cx="13083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LineItems</a:t>
            </a:r>
            <a:endParaRPr/>
          </a:p>
        </p:txBody>
      </p:sp>
      <p:sp>
        <p:nvSpPr>
          <p:cNvPr id="190" name="Google Shape;190;p23"/>
          <p:cNvSpPr txBox="1"/>
          <p:nvPr/>
        </p:nvSpPr>
        <p:spPr>
          <a:xfrm>
            <a:off x="6446569" y="3410633"/>
            <a:ext cx="262123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ExtendedPrice =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Quantity * UnitPrice</a:t>
            </a:r>
            <a:endParaRPr/>
          </a:p>
        </p:txBody>
      </p:sp>
      <p:cxnSp>
        <p:nvCxnSpPr>
          <p:cNvPr id="191" name="Google Shape;191;p23"/>
          <p:cNvCxnSpPr/>
          <p:nvPr/>
        </p:nvCxnSpPr>
        <p:spPr>
          <a:xfrm>
            <a:off x="7719085" y="4056964"/>
            <a:ext cx="129514" cy="362634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92" name="Google Shape;192;p23"/>
          <p:cNvSpPr txBox="1"/>
          <p:nvPr/>
        </p:nvSpPr>
        <p:spPr>
          <a:xfrm>
            <a:off x="4916557" y="6096000"/>
            <a:ext cx="26084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Total Order Amount</a:t>
            </a:r>
            <a:endParaRPr/>
          </a:p>
        </p:txBody>
      </p:sp>
      <p:cxnSp>
        <p:nvCxnSpPr>
          <p:cNvPr id="193" name="Google Shape;193;p23"/>
          <p:cNvCxnSpPr>
            <a:stCxn id="192" idx="3"/>
          </p:cNvCxnSpPr>
          <p:nvPr/>
        </p:nvCxnSpPr>
        <p:spPr>
          <a:xfrm flipH="1" rot="10800000">
            <a:off x="7524963" y="6019666"/>
            <a:ext cx="552300" cy="26100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 closer look at the Contacts table</a:t>
            </a:r>
            <a:endParaRPr/>
          </a:p>
        </p:txBody>
      </p:sp>
      <p:sp>
        <p:nvSpPr>
          <p:cNvPr id="199" name="Google Shape;199;p2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Design view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your table in this view:</a:t>
            </a:r>
            <a:endParaRPr/>
          </a:p>
        </p:txBody>
      </p:sp>
      <p:sp>
        <p:nvSpPr>
          <p:cNvPr id="200" name="Google Shape;200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4"/>
          <p:cNvSpPr txBox="1"/>
          <p:nvPr>
            <p:ph idx="4294967295" type="ftr"/>
          </p:nvPr>
        </p:nvSpPr>
        <p:spPr>
          <a:xfrm>
            <a:off x="3721857" y="6567567"/>
            <a:ext cx="1928884" cy="181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pic>
        <p:nvPicPr>
          <p:cNvPr id="202" name="Google Shape;20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0948" y="1998599"/>
            <a:ext cx="6524625" cy="429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Field Data Types</a:t>
            </a:r>
            <a:endParaRPr/>
          </a:p>
        </p:txBody>
      </p:sp>
      <p:sp>
        <p:nvSpPr>
          <p:cNvPr id="208" name="Google Shape;208;p2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Text – alphanumeric data up to 255 characters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 Text– alphanumeric data up to 1 gigabyte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– numeric data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Date/Time – dates and times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Currency – monetary data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AutoNumber – unique value generated by Access for each new record (not editable)</a:t>
            </a:r>
            <a:endParaRPr/>
          </a:p>
        </p:txBody>
      </p:sp>
      <p:sp>
        <p:nvSpPr>
          <p:cNvPr id="209" name="Google Shape;209;p2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5"/>
          <p:cNvSpPr txBox="1"/>
          <p:nvPr>
            <p:ph idx="4294967295" type="ftr"/>
          </p:nvPr>
        </p:nvSpPr>
        <p:spPr>
          <a:xfrm>
            <a:off x="3175379" y="6523629"/>
            <a:ext cx="1578591" cy="1774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 closer look at the Contacts table</a:t>
            </a:r>
            <a:endParaRPr/>
          </a:p>
        </p:txBody>
      </p:sp>
      <p:sp>
        <p:nvSpPr>
          <p:cNvPr id="216" name="Google Shape;216;p2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Datasheet view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new data in this view by typing data into the cells </a:t>
            </a:r>
            <a:endParaRPr/>
          </a:p>
          <a:p>
            <a: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3550" lvl="0" marL="5143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accessed from the View icon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6"/>
          <p:cNvSpPr txBox="1"/>
          <p:nvPr>
            <p:ph idx="4294967295" type="ftr"/>
          </p:nvPr>
        </p:nvSpPr>
        <p:spPr>
          <a:xfrm>
            <a:off x="3725838" y="6569767"/>
            <a:ext cx="1569493" cy="177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pic>
        <p:nvPicPr>
          <p:cNvPr id="219" name="Google Shape;21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7953" y="2769171"/>
            <a:ext cx="6067425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6"/>
          <p:cNvPicPr preferRelativeResize="0"/>
          <p:nvPr/>
        </p:nvPicPr>
        <p:blipFill rotWithShape="1">
          <a:blip r:embed="rId4">
            <a:alphaModFix/>
          </a:blip>
          <a:srcRect b="8815" l="-2" r="50418" t="0"/>
          <a:stretch/>
        </p:blipFill>
        <p:spPr>
          <a:xfrm>
            <a:off x="6553200" y="4308835"/>
            <a:ext cx="1371600" cy="201168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6"/>
          <p:cNvSpPr/>
          <p:nvPr/>
        </p:nvSpPr>
        <p:spPr>
          <a:xfrm>
            <a:off x="6237027" y="5172502"/>
            <a:ext cx="1988024" cy="459506"/>
          </a:xfrm>
          <a:prstGeom prst="ellipse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ships: Fundamental to a </a:t>
            </a:r>
            <a:r>
              <a:rPr b="1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al database</a:t>
            </a:r>
            <a:endParaRPr/>
          </a:p>
        </p:txBody>
      </p:sp>
      <p:pic>
        <p:nvPicPr>
          <p:cNvPr id="227" name="Google Shape;227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25396" l="0" r="0" t="0"/>
          <a:stretch/>
        </p:blipFill>
        <p:spPr>
          <a:xfrm>
            <a:off x="1593729" y="4283622"/>
            <a:ext cx="6100339" cy="164592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7"/>
          <p:cNvSpPr txBox="1"/>
          <p:nvPr>
            <p:ph idx="4294967295" type="ftr"/>
          </p:nvPr>
        </p:nvSpPr>
        <p:spPr>
          <a:xfrm>
            <a:off x="3689444" y="6558468"/>
            <a:ext cx="1593729" cy="2001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sp>
        <p:nvSpPr>
          <p:cNvPr id="230" name="Google Shape;230;p27"/>
          <p:cNvSpPr txBox="1"/>
          <p:nvPr/>
        </p:nvSpPr>
        <p:spPr>
          <a:xfrm>
            <a:off x="599365" y="1218845"/>
            <a:ext cx="8001000" cy="2683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relational database separates the data into a collection of related tables </a:t>
            </a:r>
            <a:endParaRPr/>
          </a:p>
          <a:p>
            <a:pPr indent="-285750" lvl="2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relationships pull the data together in a meaningful and useful way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user manages (creates, review, update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s,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deletes) the relationships between the Tables by using the ‘Relationships’ icon found on the ‘Database Tools’ tab.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7"/>
          <p:cNvSpPr/>
          <p:nvPr/>
        </p:nvSpPr>
        <p:spPr>
          <a:xfrm>
            <a:off x="3075296" y="4572000"/>
            <a:ext cx="967285" cy="674996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Data and Databases</a:t>
            </a:r>
            <a:endParaRPr/>
          </a:p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Storing, accessing, searching, and viewing data are important in any business.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spreadsheets work well for small amounts of data, databases are used for larger data collections.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how to access data is an important skill when working with databases.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learn how to formulate queries in the Microsoft Access database system.</a:t>
            </a:r>
            <a:endParaRPr/>
          </a:p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0"/>
          <p:cNvSpPr txBox="1"/>
          <p:nvPr>
            <p:ph idx="4294967295" type="ftr"/>
          </p:nvPr>
        </p:nvSpPr>
        <p:spPr>
          <a:xfrm>
            <a:off x="3334602" y="6527051"/>
            <a:ext cx="2224585" cy="30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Relationships in Access</a:t>
            </a:r>
            <a:endParaRPr/>
          </a:p>
        </p:txBody>
      </p:sp>
      <p:pic>
        <p:nvPicPr>
          <p:cNvPr id="237" name="Google Shape;237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06471" y="3079298"/>
            <a:ext cx="5729785" cy="3196942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8"/>
          <p:cNvSpPr txBox="1"/>
          <p:nvPr>
            <p:ph idx="4294967295" type="ftr"/>
          </p:nvPr>
        </p:nvSpPr>
        <p:spPr>
          <a:xfrm>
            <a:off x="350292" y="4412519"/>
            <a:ext cx="1924334" cy="265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  <p:sp>
        <p:nvSpPr>
          <p:cNvPr id="240" name="Google Shape;240;p28"/>
          <p:cNvSpPr txBox="1"/>
          <p:nvPr/>
        </p:nvSpPr>
        <p:spPr>
          <a:xfrm>
            <a:off x="178250" y="1199888"/>
            <a:ext cx="8688246" cy="2285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line represents a relationship between two tables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Typically, the fields in the two tables have the same name, but this is not a requirement (see ProductID and ProdID)</a:t>
            </a:r>
            <a:endParaRPr/>
          </a:p>
          <a:p>
            <a:pPr indent="-285750" lvl="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can have a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to 1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relationship, a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to many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relationship or  the more common 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to many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 Example: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ContactID in the Contact table is related (has placed)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 in the Orders table.</a:t>
            </a:r>
            <a:endParaRPr/>
          </a:p>
        </p:txBody>
      </p:sp>
      <p:sp>
        <p:nvSpPr>
          <p:cNvPr id="241" name="Google Shape;241;p28"/>
          <p:cNvSpPr/>
          <p:nvPr/>
        </p:nvSpPr>
        <p:spPr>
          <a:xfrm>
            <a:off x="2369024" y="3162216"/>
            <a:ext cx="1219199" cy="536811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8"/>
          <p:cNvSpPr/>
          <p:nvPr/>
        </p:nvSpPr>
        <p:spPr>
          <a:xfrm>
            <a:off x="4420738" y="3655035"/>
            <a:ext cx="1143000" cy="2286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Reasons to Move to a Database</a:t>
            </a:r>
            <a:endParaRPr/>
          </a:p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 much data in an individual file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 to manage data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multiple uses for the data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multiple “views” of the data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share the data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Numerous people are entering, deleting, viewing data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control the data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data values and consistency</a:t>
            </a:r>
            <a:endParaRPr/>
          </a:p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1"/>
          <p:cNvSpPr txBox="1"/>
          <p:nvPr>
            <p:ph idx="4294967295" type="ftr"/>
          </p:nvPr>
        </p:nvSpPr>
        <p:spPr>
          <a:xfrm>
            <a:off x="3384645" y="6567567"/>
            <a:ext cx="1887940" cy="181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This data belongs in a database…</a:t>
            </a:r>
            <a:endParaRPr/>
          </a:p>
        </p:txBody>
      </p:sp>
      <p:pic>
        <p:nvPicPr>
          <p:cNvPr id="83" name="Google Shape;83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542" y="1162050"/>
            <a:ext cx="8609615" cy="5132388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2"/>
          <p:cNvSpPr txBox="1"/>
          <p:nvPr>
            <p:ph idx="4294967295" type="ftr"/>
          </p:nvPr>
        </p:nvSpPr>
        <p:spPr>
          <a:xfrm>
            <a:off x="3686281" y="6565292"/>
            <a:ext cx="1915236" cy="186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Value of Knowledge</a:t>
            </a:r>
            <a:endParaRPr/>
          </a:p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 learn here is applicable to many other database that are used by businesses: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Oracle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Sybase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Microsoft SQL Server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JavaDB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MySQL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also learn how to logically decompose data problems.</a:t>
            </a:r>
            <a:endParaRPr/>
          </a:p>
        </p:txBody>
      </p:sp>
      <p:sp>
        <p:nvSpPr>
          <p:cNvPr id="92" name="Google Shape;92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>
            <p:ph idx="4294967295" type="ftr"/>
          </p:nvPr>
        </p:nvSpPr>
        <p:spPr>
          <a:xfrm>
            <a:off x="3284561" y="6551644"/>
            <a:ext cx="1705970" cy="213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About Microsoft Access</a:t>
            </a:r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available with MacOS – you should be running Windows in a Virtual Box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use </a:t>
            </a:r>
            <a:r>
              <a:rPr b="1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RemoteApps </a:t>
            </a: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(remotely login to a virtual Northeastern session). (Use myneu to have access to </a:t>
            </a:r>
            <a:r>
              <a:rPr b="0" i="0" lang="en" sz="295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RemoteApps</a:t>
            </a: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rgbClr val="FF0000"/>
              </a:buClr>
              <a:buSzPts val="2901"/>
              <a:buFont typeface="Arial"/>
              <a:buChar char="•"/>
            </a:pPr>
            <a:r>
              <a:rPr b="1" i="0" lang="en" sz="295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DOWNLOAD AND SAVE!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must download and save Access files BEFORE starting to work on them or you will lose your work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.laccdb files:  file locking is controlled by a locking file with the file name extension .laccdb.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submit this file! Close your file first and the .laccdb file goes away. </a:t>
            </a:r>
            <a:endParaRPr/>
          </a:p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>
            <p:ph idx="4294967295" type="ftr"/>
          </p:nvPr>
        </p:nvSpPr>
        <p:spPr>
          <a:xfrm>
            <a:off x="3543869" y="6489803"/>
            <a:ext cx="1719618" cy="186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Relational Databases</a:t>
            </a:r>
            <a:endParaRPr/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Microsoft Access is a </a:t>
            </a:r>
            <a:r>
              <a:rPr b="0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relational database 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means that it stores data in tables</a:t>
            </a:r>
            <a:endParaRPr/>
          </a:p>
          <a:p>
            <a:pPr indent="-3429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table stores information about a single subject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table contains rows; one row for each record, </a:t>
            </a:r>
            <a:r>
              <a:rPr b="0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i.e.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 contact, order, product, etc.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column (or field) contains different kinds of information about the subject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row in a table has a unique identifier (or primary key), </a:t>
            </a:r>
            <a:r>
              <a:rPr b="0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OrderID, ProductID, ContactID, etc.</a:t>
            </a:r>
            <a:endParaRPr/>
          </a:p>
        </p:txBody>
      </p:sp>
      <p:sp>
        <p:nvSpPr>
          <p:cNvPr id="108" name="Google Shape;108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 txBox="1"/>
          <p:nvPr>
            <p:ph idx="4294967295" type="ftr"/>
          </p:nvPr>
        </p:nvSpPr>
        <p:spPr>
          <a:xfrm>
            <a:off x="3748585" y="6489803"/>
            <a:ext cx="1524000" cy="265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Relational Databases</a:t>
            </a:r>
            <a:endParaRPr/>
          </a:p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47"/>
              <a:buFont typeface="Arial"/>
              <a:buChar char="•"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table in the database contains information related to a single subject and only that subject.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547"/>
              <a:buFont typeface="Arial"/>
              <a:buChar char="•"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manipulate data about two classes of information (such as customers and orders) based on related data values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547"/>
              <a:buFont typeface="Arial"/>
              <a:buChar char="•"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it would be redundant to store all customer information with every order. </a:t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relational DB, the table for orders contains one field that stores data such as a customer ID</a:t>
            </a:r>
            <a:endParaRPr/>
          </a:p>
          <a:p>
            <a:pPr indent="-342900" lvl="1" marL="4572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duplicated field connects (or relates) each order with the appropriate customer information.</a:t>
            </a:r>
            <a:endParaRPr/>
          </a:p>
          <a:p>
            <a:pPr indent="-342900" lvl="1" marL="4572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duplicated field is known as a foreign key</a:t>
            </a:r>
            <a:endParaRPr/>
          </a:p>
          <a:p>
            <a:pPr indent="-342900" lvl="1" marL="4572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allows a user to determine which customer placed each order</a:t>
            </a:r>
            <a:endParaRPr/>
          </a:p>
        </p:txBody>
      </p:sp>
      <p:sp>
        <p:nvSpPr>
          <p:cNvPr id="116" name="Google Shape;116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6"/>
          <p:cNvSpPr txBox="1"/>
          <p:nvPr>
            <p:ph idx="4294967295" type="ftr"/>
          </p:nvPr>
        </p:nvSpPr>
        <p:spPr>
          <a:xfrm>
            <a:off x="3380096" y="6489803"/>
            <a:ext cx="1765110" cy="21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Relational Databases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83"/>
              <a:buFont typeface="Arial"/>
              <a:buChar char="•"/>
            </a:pP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Microsoft Access is a </a:t>
            </a:r>
            <a:r>
              <a:rPr b="0" i="1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relational database 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means that it stores data in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tables 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 2 dimensional structure,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 by column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1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683"/>
              <a:buFont typeface="Arial"/>
              <a:buChar char="•"/>
            </a:pP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Tables contains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one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each record, </a:t>
            </a:r>
            <a:r>
              <a:rPr b="0" i="1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 contact, an order placed, a product, etc.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683"/>
              <a:buFont typeface="Arial"/>
              <a:buChar char="•"/>
            </a:pP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Tables have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attributes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one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column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each attribute, each record has a place to store a value for each attribute, </a:t>
            </a:r>
            <a:r>
              <a:rPr b="0" i="1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product’s name,  the price of a product, a product’s dimensions…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683"/>
              <a:buFont typeface="Arial"/>
              <a:buChar char="•"/>
            </a:pP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row in a table has a unique identifier attribute called a </a:t>
            </a:r>
            <a:r>
              <a:rPr b="1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key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1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</a:t>
            </a:r>
            <a:r>
              <a:rPr b="0" i="0" lang="en" sz="2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OrderID, ProductID, ContactID, etc.</a:t>
            </a:r>
            <a:endParaRPr/>
          </a:p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7"/>
          <p:cNvSpPr txBox="1"/>
          <p:nvPr>
            <p:ph idx="4294967295" type="ftr"/>
          </p:nvPr>
        </p:nvSpPr>
        <p:spPr>
          <a:xfrm>
            <a:off x="3234518" y="6489803"/>
            <a:ext cx="2115403" cy="265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Data and Databases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