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" name="Google Shape;42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2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p2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2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p2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p3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8" name="Google Shape;178;p3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p3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7" name="Google Shape;197;p3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" name="Google Shape;48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5" name="Google Shape;55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2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ctrTitle"/>
          </p:nvPr>
        </p:nvSpPr>
        <p:spPr>
          <a:xfrm>
            <a:off x="457200" y="7516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457200" y="4955197"/>
            <a:ext cx="8229600" cy="12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6" name="Google Shape;16;p2"/>
          <p:cNvCxnSpPr/>
          <p:nvPr/>
        </p:nvCxnSpPr>
        <p:spPr>
          <a:xfrm>
            <a:off x="457200" y="548639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" name="Google Shape;17;p2"/>
          <p:cNvCxnSpPr/>
          <p:nvPr/>
        </p:nvCxnSpPr>
        <p:spPr>
          <a:xfrm>
            <a:off x="457200" y="4844510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2" name="Google Shape;22;p3"/>
          <p:cNvCxnSpPr/>
          <p:nvPr/>
        </p:nvCxnSpPr>
        <p:spPr>
          <a:xfrm>
            <a:off x="174300" y="1089662"/>
            <a:ext cx="8780699" cy="4500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idx="1" type="body"/>
          </p:nvPr>
        </p:nvSpPr>
        <p:spPr>
          <a:xfrm>
            <a:off x="269600" y="3165125"/>
            <a:ext cx="8342099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6" name="Google Shape;26;p4"/>
          <p:cNvCxnSpPr/>
          <p:nvPr/>
        </p:nvCxnSpPr>
        <p:spPr>
          <a:xfrm>
            <a:off x="269600" y="3000164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178250" y="1275900"/>
            <a:ext cx="4273499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4692275" y="1276026"/>
            <a:ext cx="3994500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2" name="Google Shape;32;p5"/>
          <p:cNvCxnSpPr/>
          <p:nvPr/>
        </p:nvCxnSpPr>
        <p:spPr>
          <a:xfrm>
            <a:off x="178250" y="1125825"/>
            <a:ext cx="8508599" cy="4799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cxnSp>
        <p:nvCxnSpPr>
          <p:cNvPr id="36" name="Google Shape;36;p6"/>
          <p:cNvCxnSpPr/>
          <p:nvPr/>
        </p:nvCxnSpPr>
        <p:spPr>
          <a:xfrm>
            <a:off x="232050" y="1172416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8" name="Google Shape;8;p1"/>
          <p:cNvCxnSpPr/>
          <p:nvPr/>
        </p:nvCxnSpPr>
        <p:spPr>
          <a:xfrm flipH="1" rot="10800000">
            <a:off x="65675" y="6397399"/>
            <a:ext cx="9039899" cy="90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Google Shape;10;p1"/>
          <p:cNvSpPr txBox="1"/>
          <p:nvPr/>
        </p:nvSpPr>
        <p:spPr>
          <a:xfrm>
            <a:off x="1826675" y="6459200"/>
            <a:ext cx="5763000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Analyzing Large Data | Lesson 1 - Analyzing Data in Access</a:t>
            </a:r>
            <a:endParaRPr/>
          </a:p>
        </p:txBody>
      </p:sp>
      <p:pic>
        <p:nvPicPr>
          <p:cNvPr id="11" name="Google Shape;11;p1"/>
          <p:cNvPicPr preferRelativeResize="0"/>
          <p:nvPr/>
        </p:nvPicPr>
        <p:blipFill/>
        <p:spPr>
          <a:xfrm>
            <a:off x="66600" y="6559591"/>
            <a:ext cx="1451524" cy="19792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2" name="Google Shape;12;p1"/>
          <p:cNvSpPr txBox="1"/>
          <p:nvPr/>
        </p:nvSpPr>
        <p:spPr>
          <a:xfrm>
            <a:off x="7447800" y="6459200"/>
            <a:ext cx="1238999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CS1100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.png"/><Relationship Id="rId4" Type="http://schemas.openxmlformats.org/officeDocument/2006/relationships/image" Target="../media/image10.png"/><Relationship Id="rId5" Type="http://schemas.openxmlformats.org/officeDocument/2006/relationships/image" Target="../media/image1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11.png"/><Relationship Id="rId5" Type="http://schemas.openxmlformats.org/officeDocument/2006/relationships/image" Target="../media/image7.png"/><Relationship Id="rId6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type="ctrTitle"/>
          </p:nvPr>
        </p:nvSpPr>
        <p:spPr>
          <a:xfrm>
            <a:off x="457200" y="827879"/>
            <a:ext cx="8229600" cy="40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Analyzing Large Data</a:t>
            </a:r>
            <a:endParaRPr/>
          </a:p>
        </p:txBody>
      </p:sp>
      <p:sp>
        <p:nvSpPr>
          <p:cNvPr id="45" name="Google Shape;45;p8"/>
          <p:cNvSpPr txBox="1"/>
          <p:nvPr>
            <p:ph idx="1" type="subTitle"/>
          </p:nvPr>
        </p:nvSpPr>
        <p:spPr>
          <a:xfrm>
            <a:off x="457200" y="4955197"/>
            <a:ext cx="8229600" cy="12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Topic 11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Lesson 1 - Analyzing Data in Access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Creating a Simple Query</a:t>
            </a:r>
            <a:endParaRPr/>
          </a:p>
        </p:txBody>
      </p:sp>
      <p:sp>
        <p:nvSpPr>
          <p:cNvPr id="125" name="Google Shape;125;p17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Query 1: "List all the bird strikes on Helicopters"</a:t>
            </a:r>
            <a:endParaRPr/>
          </a:p>
        </p:txBody>
      </p:sp>
      <p:sp>
        <p:nvSpPr>
          <p:cNvPr id="126" name="Google Shape;126;p1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7"/>
          <p:cNvSpPr/>
          <p:nvPr/>
        </p:nvSpPr>
        <p:spPr>
          <a:xfrm>
            <a:off x="1996775" y="3290326"/>
            <a:ext cx="943425" cy="1249975"/>
          </a:xfrm>
          <a:custGeom>
            <a:rect b="b" l="l" r="r" t="t"/>
            <a:pathLst>
              <a:path extrusionOk="0" h="120000" w="120000">
                <a:moveTo>
                  <a:pt x="28724" y="1332"/>
                </a:moveTo>
                <a:cubicBezTo>
                  <a:pt x="37290" y="1521"/>
                  <a:pt x="65512" y="-2280"/>
                  <a:pt x="80127" y="2472"/>
                </a:cubicBezTo>
                <a:cubicBezTo>
                  <a:pt x="94738" y="7224"/>
                  <a:pt x="110361" y="19965"/>
                  <a:pt x="116409" y="29856"/>
                </a:cubicBezTo>
                <a:cubicBezTo>
                  <a:pt x="122454" y="39744"/>
                  <a:pt x="119430" y="50965"/>
                  <a:pt x="116409" y="61806"/>
                </a:cubicBezTo>
                <a:cubicBezTo>
                  <a:pt x="113385" y="72644"/>
                  <a:pt x="109604" y="86716"/>
                  <a:pt x="98268" y="94895"/>
                </a:cubicBezTo>
                <a:cubicBezTo>
                  <a:pt x="86929" y="103072"/>
                  <a:pt x="64755" y="106684"/>
                  <a:pt x="48379" y="110870"/>
                </a:cubicBezTo>
                <a:cubicBezTo>
                  <a:pt x="31999" y="115053"/>
                  <a:pt x="8061" y="118478"/>
                  <a:pt x="0" y="12000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7"/>
          <p:cNvSpPr txBox="1"/>
          <p:nvPr/>
        </p:nvSpPr>
        <p:spPr>
          <a:xfrm>
            <a:off x="178250" y="2044325"/>
            <a:ext cx="487200" cy="496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endParaRPr/>
          </a:p>
        </p:txBody>
      </p:sp>
      <p:sp>
        <p:nvSpPr>
          <p:cNvPr id="129" name="Google Shape;129;p17"/>
          <p:cNvSpPr txBox="1"/>
          <p:nvPr/>
        </p:nvSpPr>
        <p:spPr>
          <a:xfrm>
            <a:off x="6024025" y="1933226"/>
            <a:ext cx="2735674" cy="4061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Once you add a table, the table and its field names appear in one panel. This panel is the source panel.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empty lower panel is where you specify the fields and the restrictions for the answer to the query.</a:t>
            </a:r>
            <a:endParaRPr/>
          </a:p>
        </p:txBody>
      </p:sp>
      <p:pic>
        <p:nvPicPr>
          <p:cNvPr id="130" name="Google Shape;130;p17"/>
          <p:cNvPicPr preferRelativeResize="0"/>
          <p:nvPr/>
        </p:nvPicPr>
        <p:blipFill/>
        <p:spPr>
          <a:xfrm>
            <a:off x="1142142" y="2000883"/>
            <a:ext cx="3596115" cy="38288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131" name="Google Shape;13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4725" y="1889850"/>
            <a:ext cx="3590925" cy="3829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Creating a Simple Query</a:t>
            </a:r>
            <a:endParaRPr/>
          </a:p>
        </p:txBody>
      </p:sp>
      <p:sp>
        <p:nvSpPr>
          <p:cNvPr id="137" name="Google Shape;137;p18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Query 1: "List all the bird strikes on Helicopters"</a:t>
            </a:r>
            <a:endParaRPr/>
          </a:p>
        </p:txBody>
      </p:sp>
      <p:sp>
        <p:nvSpPr>
          <p:cNvPr id="138" name="Google Shape;138;p1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8"/>
          <p:cNvSpPr/>
          <p:nvPr/>
        </p:nvSpPr>
        <p:spPr>
          <a:xfrm>
            <a:off x="1996775" y="3290326"/>
            <a:ext cx="943425" cy="1249975"/>
          </a:xfrm>
          <a:custGeom>
            <a:rect b="b" l="l" r="r" t="t"/>
            <a:pathLst>
              <a:path extrusionOk="0" h="120000" w="120000">
                <a:moveTo>
                  <a:pt x="28724" y="1332"/>
                </a:moveTo>
                <a:cubicBezTo>
                  <a:pt x="37290" y="1521"/>
                  <a:pt x="65512" y="-2280"/>
                  <a:pt x="80127" y="2472"/>
                </a:cubicBezTo>
                <a:cubicBezTo>
                  <a:pt x="94738" y="7224"/>
                  <a:pt x="110361" y="19965"/>
                  <a:pt x="116409" y="29856"/>
                </a:cubicBezTo>
                <a:cubicBezTo>
                  <a:pt x="122454" y="39744"/>
                  <a:pt x="119430" y="50965"/>
                  <a:pt x="116409" y="61806"/>
                </a:cubicBezTo>
                <a:cubicBezTo>
                  <a:pt x="113385" y="72644"/>
                  <a:pt x="109604" y="86716"/>
                  <a:pt x="98268" y="94895"/>
                </a:cubicBezTo>
                <a:cubicBezTo>
                  <a:pt x="86929" y="103072"/>
                  <a:pt x="64755" y="106684"/>
                  <a:pt x="48379" y="110870"/>
                </a:cubicBezTo>
                <a:cubicBezTo>
                  <a:pt x="31999" y="115053"/>
                  <a:pt x="8061" y="118478"/>
                  <a:pt x="0" y="12000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8"/>
          <p:cNvSpPr txBox="1"/>
          <p:nvPr/>
        </p:nvSpPr>
        <p:spPr>
          <a:xfrm>
            <a:off x="178250" y="2044325"/>
            <a:ext cx="487200" cy="496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endParaRPr/>
          </a:p>
        </p:txBody>
      </p:sp>
      <p:sp>
        <p:nvSpPr>
          <p:cNvPr id="141" name="Google Shape;141;p18"/>
          <p:cNvSpPr txBox="1"/>
          <p:nvPr/>
        </p:nvSpPr>
        <p:spPr>
          <a:xfrm>
            <a:off x="6019475" y="1878635"/>
            <a:ext cx="2735674" cy="4365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Drag the fields  you want in the answer to the lower panel</a:t>
            </a:r>
            <a:endParaRPr b="1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Specify the criterion to satisfy on the “Criteria” row for the field that has a restriction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Having a checkbox in the “Show” row specifies that the field is part of the result set for the query (default value is checked )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" name="Google Shape;14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5938" y="2089875"/>
            <a:ext cx="5153025" cy="327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9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Creating a Simple Query</a:t>
            </a:r>
            <a:endParaRPr/>
          </a:p>
        </p:txBody>
      </p:sp>
      <p:sp>
        <p:nvSpPr>
          <p:cNvPr id="148" name="Google Shape;148;p19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Query 1: "List all the bird strikes on Helicopters"</a:t>
            </a:r>
            <a:endParaRPr/>
          </a:p>
        </p:txBody>
      </p:sp>
      <p:sp>
        <p:nvSpPr>
          <p:cNvPr id="149" name="Google Shape;149;p1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9"/>
          <p:cNvSpPr txBox="1"/>
          <p:nvPr/>
        </p:nvSpPr>
        <p:spPr>
          <a:xfrm>
            <a:off x="153594" y="1846314"/>
            <a:ext cx="487200" cy="496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</a:t>
            </a:r>
            <a:endParaRPr/>
          </a:p>
        </p:txBody>
      </p:sp>
      <p:sp>
        <p:nvSpPr>
          <p:cNvPr id="151" name="Google Shape;151;p19"/>
          <p:cNvSpPr txBox="1"/>
          <p:nvPr/>
        </p:nvSpPr>
        <p:spPr>
          <a:xfrm>
            <a:off x="5026582" y="1683096"/>
            <a:ext cx="3392930" cy="384879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Select the Run icon in the ribbon and the results of the query is displayed. This is the data view of the query.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Inspect and validate the results.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2" name="Google Shape;152;p19"/>
          <p:cNvPicPr preferRelativeResize="0"/>
          <p:nvPr/>
        </p:nvPicPr>
        <p:blipFill/>
        <p:spPr>
          <a:xfrm>
            <a:off x="813829" y="4016834"/>
            <a:ext cx="3518120" cy="1488624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53" name="Google Shape;153;p19"/>
          <p:cNvSpPr txBox="1"/>
          <p:nvPr/>
        </p:nvSpPr>
        <p:spPr>
          <a:xfrm>
            <a:off x="150532" y="3709686"/>
            <a:ext cx="487200" cy="496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5.</a:t>
            </a:r>
            <a:endParaRPr/>
          </a:p>
        </p:txBody>
      </p:sp>
      <p:pic>
        <p:nvPicPr>
          <p:cNvPr id="154" name="Google Shape;154;p19"/>
          <p:cNvPicPr preferRelativeResize="0"/>
          <p:nvPr/>
        </p:nvPicPr>
        <p:blipFill rotWithShape="1">
          <a:blip r:embed="rId3">
            <a:alphaModFix/>
          </a:blip>
          <a:srcRect b="46119" l="-3" r="57033" t="-1"/>
          <a:stretch/>
        </p:blipFill>
        <p:spPr>
          <a:xfrm>
            <a:off x="860139" y="1787818"/>
            <a:ext cx="1901886" cy="1901974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19"/>
          <p:cNvSpPr/>
          <p:nvPr/>
        </p:nvSpPr>
        <p:spPr>
          <a:xfrm>
            <a:off x="1135961" y="2206388"/>
            <a:ext cx="761077" cy="1132764"/>
          </a:xfrm>
          <a:prstGeom prst="ellipse">
            <a:avLst/>
          </a:prstGeom>
          <a:noFill/>
          <a:ln cap="flat" cmpd="sng" w="25400">
            <a:solidFill>
              <a:srgbClr val="94010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6" name="Google Shape;156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0763" y="4205875"/>
            <a:ext cx="3524250" cy="148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0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Creating a Simple Query</a:t>
            </a:r>
            <a:endParaRPr/>
          </a:p>
        </p:txBody>
      </p:sp>
      <p:sp>
        <p:nvSpPr>
          <p:cNvPr id="162" name="Google Shape;162;p20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Query 1: "List all the bird strikes on Helicopters"</a:t>
            </a:r>
            <a:endParaRPr/>
          </a:p>
        </p:txBody>
      </p:sp>
      <p:sp>
        <p:nvSpPr>
          <p:cNvPr id="163" name="Google Shape;163;p2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0"/>
          <p:cNvSpPr txBox="1"/>
          <p:nvPr/>
        </p:nvSpPr>
        <p:spPr>
          <a:xfrm>
            <a:off x="153594" y="1846314"/>
            <a:ext cx="487200" cy="496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6.</a:t>
            </a:r>
            <a:endParaRPr/>
          </a:p>
        </p:txBody>
      </p:sp>
      <p:sp>
        <p:nvSpPr>
          <p:cNvPr id="165" name="Google Shape;165;p20"/>
          <p:cNvSpPr txBox="1"/>
          <p:nvPr/>
        </p:nvSpPr>
        <p:spPr>
          <a:xfrm>
            <a:off x="5026582" y="1683096"/>
            <a:ext cx="3392930" cy="384879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switch back to the query’s  design view, click on View in the Ribbon, then select Design View from the Menu.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6" name="Google Shape;166;p20"/>
          <p:cNvPicPr preferRelativeResize="0"/>
          <p:nvPr/>
        </p:nvPicPr>
        <p:blipFill/>
        <p:spPr>
          <a:xfrm>
            <a:off x="982041" y="2027810"/>
            <a:ext cx="2276834" cy="333935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167" name="Google Shape;16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2213" y="2061300"/>
            <a:ext cx="2276475" cy="333375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0"/>
          <p:cNvSpPr/>
          <p:nvPr/>
        </p:nvSpPr>
        <p:spPr>
          <a:xfrm>
            <a:off x="621500" y="4714875"/>
            <a:ext cx="3000300" cy="8169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1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The Original Questions</a:t>
            </a:r>
            <a:endParaRPr/>
          </a:p>
        </p:txBody>
      </p:sp>
      <p:sp>
        <p:nvSpPr>
          <p:cNvPr id="174" name="Google Shape;174;p21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Query 2: What's the total number of incidents (rows)?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Query 3: How many bird strikes did each airline experience?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Query 4: On which day were the most bird strikes?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Query 5: How many bird strikes happened to helicopters?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Query 6: Which airlines had the most bird strikes?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Query 7: How many bird strikes occurred during "Approach"?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</a:pPr>
            <a:r>
              <a:rPr b="0" i="0" lang="en" sz="2000" u="none" cap="none" strike="noStrik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Let's interactively create queries to answer these questions. Some of the queries might require nested queries, but we'll learn how to do this over the next few weeks.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</a:pPr>
            <a:r>
              <a:rPr b="0" i="0" lang="en" sz="2000" u="none" cap="none" strike="noStrik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Much easier than Excel...</a:t>
            </a:r>
            <a:endParaRPr/>
          </a:p>
        </p:txBody>
      </p:sp>
      <p:sp>
        <p:nvSpPr>
          <p:cNvPr id="175" name="Google Shape;175;p2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2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Excel vs. Access</a:t>
            </a:r>
            <a:endParaRPr/>
          </a:p>
        </p:txBody>
      </p:sp>
      <p:sp>
        <p:nvSpPr>
          <p:cNvPr id="181" name="Google Shape;181;p22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Although some of these "queries"/"questions" were easier to answer in Access, other analysis is easier to carry out in Excel.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general, statistical analysis, text processing, text parsing, data manipulation, charting, graphing, pivot tables are easier in Excel.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general, specific questions that ask for subgroups, aggregate</a:t>
            </a:r>
            <a:r>
              <a:rPr lang="en"/>
              <a:t> values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</a:t>
            </a:r>
            <a:r>
              <a:rPr lang="en"/>
              <a:t>or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subgroups on large datasets are easier in ACCESS.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So, in practice both tools are used and data is often shuttled between the two tools depending on where certain analysis is easier to carry out.</a:t>
            </a:r>
            <a:endParaRPr/>
          </a:p>
        </p:txBody>
      </p:sp>
      <p:sp>
        <p:nvSpPr>
          <p:cNvPr id="182" name="Google Shape;182;p2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Connecting Excel to Access</a:t>
            </a:r>
            <a:endParaRPr/>
          </a:p>
        </p:txBody>
      </p:sp>
      <p:sp>
        <p:nvSpPr>
          <p:cNvPr id="188" name="Google Shape;188;p23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Excel can "connect" to Access tables -- if the data in the database changes, the Excel table is updated.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Select "From Access" in the </a:t>
            </a:r>
            <a:r>
              <a:rPr b="0" i="1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Choose the table or query to which to connect.</a:t>
            </a:r>
            <a:endParaRPr/>
          </a:p>
        </p:txBody>
      </p:sp>
      <p:sp>
        <p:nvSpPr>
          <p:cNvPr id="189" name="Google Shape;189;p2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0" name="Google Shape;190;p23"/>
          <p:cNvPicPr preferRelativeResize="0"/>
          <p:nvPr/>
        </p:nvPicPr>
        <p:blipFill/>
        <p:spPr>
          <a:xfrm>
            <a:off x="4541850" y="3498500"/>
            <a:ext cx="4207125" cy="2647374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191" name="Google Shape;191;p23"/>
          <p:cNvPicPr preferRelativeResize="0"/>
          <p:nvPr/>
        </p:nvPicPr>
        <p:blipFill/>
        <p:spPr>
          <a:xfrm>
            <a:off x="625875" y="5088600"/>
            <a:ext cx="3596910" cy="7653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192" name="Google Shape;19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250" y="2897975"/>
            <a:ext cx="4210050" cy="127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40388" y="3205950"/>
            <a:ext cx="4210050" cy="2647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7800" y="4783938"/>
            <a:ext cx="3590925" cy="77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"/>
          <p:cNvSpPr txBox="1"/>
          <p:nvPr>
            <p:ph idx="1" type="body"/>
          </p:nvPr>
        </p:nvSpPr>
        <p:spPr>
          <a:xfrm>
            <a:off x="269600" y="3165125"/>
            <a:ext cx="8342099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</a:pPr>
            <a:r>
              <a:rPr b="1" i="0" lang="en" sz="3000" u="none" cap="none" strike="noStrike">
                <a:solidFill>
                  <a:srgbClr val="99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Questions?</a:t>
            </a:r>
            <a:endParaRPr/>
          </a:p>
        </p:txBody>
      </p:sp>
      <p:sp>
        <p:nvSpPr>
          <p:cNvPr id="200" name="Google Shape;200;p2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Large Data Sets</a:t>
            </a:r>
            <a:endParaRPr/>
          </a:p>
        </p:txBody>
      </p:sp>
      <p:sp>
        <p:nvSpPr>
          <p:cNvPr id="51" name="Google Shape;51;p9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Excel has some inherent limitations:</a:t>
            </a:r>
            <a:endParaRPr/>
          </a:p>
          <a:p>
            <a:pPr indent="-3429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1,048,576 rows by 16,384 columns</a:t>
            </a:r>
            <a:endParaRPr/>
          </a:p>
          <a:p>
            <a:pPr indent="-3429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Pivot tables can analyze more data in the 64-bit version (up to the size of virtual memory), but raw data is limited to the above row and column restriction</a:t>
            </a:r>
            <a:endParaRPr/>
          </a:p>
          <a:p>
            <a:pPr indent="-3429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Loading of large files close to the limitation is very slow</a:t>
            </a:r>
            <a:endParaRPr/>
          </a:p>
          <a:p>
            <a:pPr indent="-3429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Managing and manipulating large numbers of rows is cumbersome</a:t>
            </a:r>
            <a:endParaRPr/>
          </a:p>
        </p:txBody>
      </p:sp>
      <p:sp>
        <p:nvSpPr>
          <p:cNvPr id="52" name="Google Shape;52;p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Example: Loading a Large Data Set</a:t>
            </a:r>
            <a:endParaRPr/>
          </a:p>
        </p:txBody>
      </p: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Excel file "Bird Strikes" contains information about bird strikes of aircraft.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Load the file and answer these questions: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What's the total number of rows?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many bird strikes did each airline experience?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which day were the most bird strikes?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many bird strikes happened to helicopters?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airlines had the most bird strikes?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many bird strikes occurred during "Approach"?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These questions are difficult to answer in Excel, although Pivot Tables can be helpful.</a:t>
            </a:r>
            <a:endParaRPr/>
          </a:p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A Better Approach: Databases</a:t>
            </a:r>
            <a:endParaRPr/>
          </a:p>
        </p:txBody>
      </p:sp>
      <p:sp>
        <p:nvSpPr>
          <p:cNvPr id="65" name="Google Shape;65;p11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Large data sets are better stored in databases and then filtered and exported to Excel for numerical and statistical analysis.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Other types of queries are better answered in the database through the database's query mechanism.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Microsoft Access is an example of a database similar to many other relational database management systems.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Relational databases stores data as tables where the rows corresponds to a record and a column corresponds to a field or a variable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Access’ strength is its ease of querying and its integration with Excel.</a:t>
            </a:r>
            <a:endParaRPr/>
          </a:p>
        </p:txBody>
      </p:sp>
      <p:sp>
        <p:nvSpPr>
          <p:cNvPr id="66" name="Google Shape;66;p1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1"/>
          <p:cNvSpPr txBox="1"/>
          <p:nvPr/>
        </p:nvSpPr>
        <p:spPr>
          <a:xfrm>
            <a:off x="213950" y="6002150"/>
            <a:ext cx="7190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1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Note that Microsoft Access is Windows-only and is not available for Mac OS.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Importing Excel Data into Access</a:t>
            </a:r>
            <a:endParaRPr/>
          </a:p>
        </p:txBody>
      </p:sp>
      <p:sp>
        <p:nvSpPr>
          <p:cNvPr id="73" name="Google Shape;73;p12"/>
          <p:cNvSpPr txBox="1"/>
          <p:nvPr>
            <p:ph idx="1" type="body"/>
          </p:nvPr>
        </p:nvSpPr>
        <p:spPr>
          <a:xfrm>
            <a:off x="178250" y="1127800"/>
            <a:ext cx="5348699" cy="51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Launch Microsoft Access</a:t>
            </a:r>
            <a:endParaRPr/>
          </a:p>
          <a:p>
            <a:pPr indent="-165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Select "Blank desktop database" from the list of database templates.</a:t>
            </a:r>
            <a:endParaRPr/>
          </a:p>
          <a:p>
            <a:pPr indent="-165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Choose a name and a folder location for the database, then click "Create".</a:t>
            </a:r>
            <a:br>
              <a:rPr b="0" i="0" lang="en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From the "External Data" tab, select "Excel".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Follow the Import Wizard.</a:t>
            </a:r>
            <a:endParaRPr/>
          </a:p>
        </p:txBody>
      </p:sp>
      <p:sp>
        <p:nvSpPr>
          <p:cNvPr id="74" name="Google Shape;74;p1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41317" y="2060554"/>
            <a:ext cx="738999" cy="94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32475" y="3088296"/>
            <a:ext cx="3781750" cy="15586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7" name="Google Shape;77;p12"/>
          <p:cNvCxnSpPr/>
          <p:nvPr/>
        </p:nvCxnSpPr>
        <p:spPr>
          <a:xfrm flipH="1" rot="-5400000">
            <a:off x="7244770" y="2827445"/>
            <a:ext cx="384600" cy="293100"/>
          </a:xfrm>
          <a:prstGeom prst="curvedConnector3">
            <a:avLst>
              <a:gd fmla="val 49998" name="adj1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med" w="med" type="stealth"/>
          </a:ln>
        </p:spPr>
      </p:cxnSp>
      <p:pic>
        <p:nvPicPr>
          <p:cNvPr id="78" name="Google Shape;78;p12"/>
          <p:cNvPicPr preferRelativeResize="0"/>
          <p:nvPr/>
        </p:nvPicPr>
        <p:blipFill/>
        <p:spPr>
          <a:xfrm>
            <a:off x="6012000" y="5053778"/>
            <a:ext cx="2673807" cy="948424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79" name="Google Shape;79;p12"/>
          <p:cNvSpPr/>
          <p:nvPr/>
        </p:nvSpPr>
        <p:spPr>
          <a:xfrm>
            <a:off x="6978024" y="5290493"/>
            <a:ext cx="392100" cy="546599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0" name="Google Shape;80;p12"/>
          <p:cNvCxnSpPr/>
          <p:nvPr/>
        </p:nvCxnSpPr>
        <p:spPr>
          <a:xfrm flipH="1" rot="-5400000">
            <a:off x="6726475" y="4794421"/>
            <a:ext cx="607200" cy="312300"/>
          </a:xfrm>
          <a:prstGeom prst="curvedConnector3">
            <a:avLst>
              <a:gd fmla="val 50005" name="adj1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med" w="med" type="stealth"/>
          </a:ln>
        </p:spPr>
      </p:cxnSp>
      <p:pic>
        <p:nvPicPr>
          <p:cNvPr id="81" name="Google Shape;81;p12"/>
          <p:cNvPicPr preferRelativeResize="0"/>
          <p:nvPr/>
        </p:nvPicPr>
        <p:blipFill rotWithShape="1">
          <a:blip r:embed="rId5">
            <a:alphaModFix/>
          </a:blip>
          <a:srcRect b="75132" l="1" r="50416" t="-1"/>
          <a:stretch/>
        </p:blipFill>
        <p:spPr>
          <a:xfrm>
            <a:off x="5772826" y="1155891"/>
            <a:ext cx="1371600" cy="54864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2" name="Google Shape;82;p12"/>
          <p:cNvCxnSpPr/>
          <p:nvPr/>
        </p:nvCxnSpPr>
        <p:spPr>
          <a:xfrm flipH="1" rot="-5400000">
            <a:off x="6639188" y="1769213"/>
            <a:ext cx="384600" cy="293100"/>
          </a:xfrm>
          <a:prstGeom prst="curvedConnector3">
            <a:avLst>
              <a:gd fmla="val 49998" name="adj1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med" w="med" type="stealth"/>
          </a:ln>
        </p:spPr>
      </p:cxnSp>
      <p:pic>
        <p:nvPicPr>
          <p:cNvPr id="83" name="Google Shape;83;p1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394243" y="5053775"/>
            <a:ext cx="3271807" cy="115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Primary Keys</a:t>
            </a:r>
            <a:endParaRPr/>
          </a:p>
        </p:txBody>
      </p:sp>
      <p:sp>
        <p:nvSpPr>
          <p:cNvPr id="89" name="Google Shape;89;p13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records in a table must be uniquely identifiable through a "primary key“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primary key is a field or fields within each record that distinguishes it from all other records in the table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creating a table in ACCESS the user specifies who has responsibility for the management of the “primary key”</a:t>
            </a:r>
            <a:endParaRPr/>
          </a:p>
          <a:p>
            <a:pPr indent="-342900" lvl="0" marL="1028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can create and manage the values of the primary key by introducing a new field in the table</a:t>
            </a:r>
            <a:endParaRPr/>
          </a:p>
          <a:p>
            <a:pPr indent="-342900" lvl="0" marL="1028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user is responsible for identifying a field(s) that will be unique for each row. This approach only works if you are guaranteed  the field(s) will be unique</a:t>
            </a:r>
            <a:endParaRPr/>
          </a:p>
        </p:txBody>
      </p:sp>
      <p:sp>
        <p:nvSpPr>
          <p:cNvPr id="90" name="Google Shape;90;p1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The Database Table</a:t>
            </a:r>
            <a:endParaRPr/>
          </a:p>
        </p:txBody>
      </p:sp>
      <p:sp>
        <p:nvSpPr>
          <p:cNvPr id="96" name="Google Shape;96;p14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is stored in tables in a relational database.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our case, the data is stored in a single table, although more complex database have multiple tables to minimize redundancy of information.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6500" y="3100050"/>
            <a:ext cx="6854579" cy="319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Performing Simple Queries: Demonstration</a:t>
            </a:r>
            <a:endParaRPr/>
          </a:p>
        </p:txBody>
      </p:sp>
      <p:sp>
        <p:nvSpPr>
          <p:cNvPr id="104" name="Google Shape;104;p15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Queries are built "interactively" through the Query Builder.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Query Builder generates "query programs" in a language called SQL – it is the standard query language for relational databases.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create a Query Select the CREATE TAB and then Select the “Query Design” icon.</a:t>
            </a:r>
            <a:endParaRPr/>
          </a:p>
        </p:txBody>
      </p:sp>
      <p:sp>
        <p:nvSpPr>
          <p:cNvPr id="105" name="Google Shape;105;p1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5"/>
          <p:cNvSpPr/>
          <p:nvPr/>
        </p:nvSpPr>
        <p:spPr>
          <a:xfrm>
            <a:off x="5019675" y="3957246"/>
            <a:ext cx="831900" cy="1507800"/>
          </a:xfrm>
          <a:prstGeom prst="roundRect">
            <a:avLst>
              <a:gd fmla="val 0" name="adj"/>
            </a:avLst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7927" y="3643325"/>
            <a:ext cx="3713950" cy="2009375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5"/>
          <p:cNvSpPr/>
          <p:nvPr/>
        </p:nvSpPr>
        <p:spPr>
          <a:xfrm>
            <a:off x="5057775" y="4048125"/>
            <a:ext cx="831900" cy="1604400"/>
          </a:xfrm>
          <a:prstGeom prst="flowChartAlternateProcess">
            <a:avLst/>
          </a:prstGeom>
          <a:noFill/>
          <a:ln cap="flat" cmpd="sng" w="3810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Creating a Simple Query</a:t>
            </a:r>
            <a:endParaRPr/>
          </a:p>
        </p:txBody>
      </p:sp>
      <p:sp>
        <p:nvSpPr>
          <p:cNvPr id="114" name="Google Shape;114;p16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Query 1: "List all the bird strikes on Helicopters"</a:t>
            </a:r>
            <a:endParaRPr/>
          </a:p>
        </p:txBody>
      </p:sp>
      <p:sp>
        <p:nvSpPr>
          <p:cNvPr id="115" name="Google Shape;115;p1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6"/>
          <p:cNvSpPr txBox="1"/>
          <p:nvPr/>
        </p:nvSpPr>
        <p:spPr>
          <a:xfrm>
            <a:off x="178250" y="2044325"/>
            <a:ext cx="487200" cy="496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endParaRPr/>
          </a:p>
        </p:txBody>
      </p:sp>
      <p:sp>
        <p:nvSpPr>
          <p:cNvPr id="117" name="Google Shape;117;p16"/>
          <p:cNvSpPr txBox="1"/>
          <p:nvPr/>
        </p:nvSpPr>
        <p:spPr>
          <a:xfrm>
            <a:off x="6024024" y="2233475"/>
            <a:ext cx="2628657" cy="274340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Select the data source for your table and then click “Add”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Note: Data for a query can be derived from a table, another query or both </a:t>
            </a:r>
            <a:endParaRPr/>
          </a:p>
        </p:txBody>
      </p:sp>
      <p:pic>
        <p:nvPicPr>
          <p:cNvPr id="118" name="Google Shape;118;p16"/>
          <p:cNvPicPr preferRelativeResize="0"/>
          <p:nvPr/>
        </p:nvPicPr>
        <p:blipFill/>
        <p:spPr>
          <a:xfrm>
            <a:off x="1127710" y="2162886"/>
            <a:ext cx="2547206" cy="3953364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119" name="Google Shape;11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3450" y="1751725"/>
            <a:ext cx="2552700" cy="395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S1100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