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100" u="none" cap="none" strike="noStrike"/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100" u="none" cap="none" strike="noStrike"/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100" u="none" cap="none" strike="noStrike"/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100" u="none" cap="none" strike="noStrike"/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100" u="none" cap="none" strike="noStrike"/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100" u="none" cap="none" strike="noStrike"/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100" u="none" cap="none" strike="noStrike"/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100" u="none" cap="none" strike="noStrike"/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" name="Google Shape;43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2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2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2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0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3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c41dca70_0_0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cc41dca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c41dca70_6_13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cc41dca70_6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cc41dca70_6_8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cc41dca70_6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4f0507ac_0_46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e4f0507ac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" name="Google Shape;55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:notes"/>
          <p:cNvSpPr/>
          <p:nvPr>
            <p:ph idx="2" type="sldImg"/>
          </p:nvPr>
        </p:nvSpPr>
        <p:spPr>
          <a:xfrm>
            <a:off x="1143224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2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457200" y="751679"/>
            <a:ext cx="8229600" cy="40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accent1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accent1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accent1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accent1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accent1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accent1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accent1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7200" u="none" cap="none" strike="noStrike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457200" y="4955189"/>
            <a:ext cx="8229600" cy="16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6" name="Google Shape;16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" name="Google Shape;17;p2"/>
          <p:cNvCxnSpPr/>
          <p:nvPr/>
        </p:nvCxnSpPr>
        <p:spPr>
          <a:xfrm>
            <a:off x="457200" y="484450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556791" y="633313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2" name="Google Shape;22;p3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556791" y="633313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8" name="Google Shape;28;p4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556791" y="633313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32" name="Google Shape;32;p5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8556791" y="633313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rtl="0" algn="ctr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1pPr>
            <a:lvl2pPr indent="-228600" lvl="1" marL="914400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</a:defRPr>
            </a:lvl2pPr>
            <a:lvl3pPr indent="-228600" lvl="2" marL="1371600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dk1"/>
                </a:solidFill>
              </a:defRPr>
            </a:lvl3pPr>
            <a:lvl4pPr indent="-228600" lvl="3" marL="1828800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5pPr>
            <a:lvl6pPr indent="-228600" lvl="5" marL="2743200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6pPr>
            <a:lvl7pPr indent="-228600" lvl="6" marL="3200400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7pPr>
            <a:lvl8pPr indent="-228600" lvl="7" marL="3657600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8pPr>
            <a:lvl9pPr indent="-228600" lvl="8" marL="4114800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</a:defRPr>
            </a:lvl9pPr>
          </a:lstStyle>
          <a:p/>
        </p:txBody>
      </p:sp>
      <p:cxnSp>
        <p:nvCxnSpPr>
          <p:cNvPr id="36" name="Google Shape;36;p6"/>
          <p:cNvCxnSpPr/>
          <p:nvPr/>
        </p:nvCxnSpPr>
        <p:spPr>
          <a:xfrm>
            <a:off x="457200" y="575701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56791" y="633313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Google Shape;39;p7"/>
          <p:cNvCxnSpPr/>
          <p:nvPr/>
        </p:nvCxnSpPr>
        <p:spPr>
          <a:xfrm>
            <a:off x="457200" y="150852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556791" y="633313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8" name="Google Shape;8;p1"/>
          <p:cNvCxnSpPr/>
          <p:nvPr/>
        </p:nvCxnSpPr>
        <p:spPr>
          <a:xfrm>
            <a:off x="23700" y="6421900"/>
            <a:ext cx="9096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56791" y="633313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10" name="Google Shape;10;p1"/>
          <p:cNvSpPr txBox="1"/>
          <p:nvPr/>
        </p:nvSpPr>
        <p:spPr>
          <a:xfrm>
            <a:off x="1826675" y="6459200"/>
            <a:ext cx="5763000" cy="3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Automation | Lesson 1 - Automating Tasks</a:t>
            </a:r>
            <a:endParaRPr sz="1200"/>
          </a:p>
        </p:txBody>
      </p:sp>
      <p:pic>
        <p:nvPicPr>
          <p:cNvPr id="11" name="Google Shape;11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66600" y="6559591"/>
            <a:ext cx="1451525" cy="19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/>
        </p:nvSpPr>
        <p:spPr>
          <a:xfrm>
            <a:off x="7447800" y="6459200"/>
            <a:ext cx="1239000" cy="3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CS1100</a:t>
            </a:r>
            <a:endParaRPr sz="1200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type="ctrTitle"/>
          </p:nvPr>
        </p:nvSpPr>
        <p:spPr>
          <a:xfrm>
            <a:off x="457200" y="751679"/>
            <a:ext cx="8229600" cy="40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lang="en" sz="3600"/>
              <a:t>Automation</a:t>
            </a:r>
            <a:endParaRPr sz="3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1" i="0" sz="7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8"/>
          <p:cNvSpPr txBox="1"/>
          <p:nvPr>
            <p:ph idx="1" type="subTitle"/>
          </p:nvPr>
        </p:nvSpPr>
        <p:spPr>
          <a:xfrm>
            <a:off x="457200" y="4955189"/>
            <a:ext cx="8229600" cy="16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" sz="3000"/>
              <a:t>Lesson 1 - Automating Tasks</a:t>
            </a:r>
            <a:endParaRPr b="0" i="0" sz="3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Assign a </a:t>
            </a:r>
            <a:r>
              <a:rPr lang="en"/>
              <a:t>B</a:t>
            </a: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utton cont’</a:t>
            </a:r>
            <a:endParaRPr/>
          </a:p>
        </p:txBody>
      </p:sp>
      <p:pic>
        <p:nvPicPr>
          <p:cNvPr id="107" name="Google Shape;10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98075" y="2916249"/>
            <a:ext cx="3562500" cy="267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502425" y="1582869"/>
            <a:ext cx="7153800" cy="15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 the Developer tab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it is… you just added an icon for a macro you created!!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More Examples: Transpose Columns</a:t>
            </a:r>
            <a:endParaRPr/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 a data set where records are listed vertically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Need to list them horizontally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Need to transpose columns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What if we had a lot of records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Transpose Columns: Steps</a:t>
            </a:r>
            <a:endParaRPr/>
          </a:p>
        </p:txBody>
      </p:sp>
      <p:sp>
        <p:nvSpPr>
          <p:cNvPr id="120" name="Google Shape;120;p19"/>
          <p:cNvSpPr txBox="1"/>
          <p:nvPr>
            <p:ph idx="1" type="body"/>
          </p:nvPr>
        </p:nvSpPr>
        <p:spPr>
          <a:xfrm>
            <a:off x="457200" y="1600200"/>
            <a:ext cx="4576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" sz="1800"/>
              <a:t>Click on the first cell in the first record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“use relative references”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record button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the macro: “rearrangeRecords”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Assign a shortcut key to the macro, click ok.</a:t>
            </a:r>
            <a:endParaRPr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33700" y="1829401"/>
            <a:ext cx="3295500" cy="391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Transpose Columns: Steps cont’</a:t>
            </a:r>
            <a:endParaRPr/>
          </a:p>
        </p:txBody>
      </p:sp>
      <p:sp>
        <p:nvSpPr>
          <p:cNvPr id="127" name="Google Shape;127;p20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the cell with the first value: A3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1" lang="en" sz="1800"/>
              <a:t>CTRL-S</a:t>
            </a: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hift</a:t>
            </a:r>
            <a:r>
              <a:rPr b="1" lang="en" sz="1800"/>
              <a:t>-D</a:t>
            </a: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own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select the fi</a:t>
            </a:r>
            <a:r>
              <a:rPr lang="en" sz="1800"/>
              <a:t>eld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values of the first record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" sz="1800"/>
              <a:t>CTRL-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to copy the cells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Move up by one row: A2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Right click → </a:t>
            </a:r>
            <a:r>
              <a:rPr lang="en" sz="1800"/>
              <a:t>P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aste Special... → </a:t>
            </a:r>
            <a:r>
              <a:rPr lang="en" sz="1800"/>
              <a:t>T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ranspose</a:t>
            </a:r>
            <a:endParaRPr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Data is copied horizontally now!!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Delete that range of data delete up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to beginning of next record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Stop recording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the shortcut key to transpose the rest of the records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Delete a Macro Shortcut Key </a:t>
            </a:r>
            <a:endParaRPr/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304625" y="1600200"/>
            <a:ext cx="37377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Select the Macro Icon from the Developer tab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Select the Name of Macro you want to change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Select the Options Button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Remove the key value stored in Shortcut key</a:t>
            </a:r>
            <a:endParaRPr sz="2400"/>
          </a:p>
        </p:txBody>
      </p:sp>
      <p:pic>
        <p:nvPicPr>
          <p:cNvPr descr="Macro.PNG" id="134" name="Google Shape;13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2188" y="1646350"/>
            <a:ext cx="4981575" cy="419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Storing a Macro</a:t>
            </a:r>
            <a:endParaRPr/>
          </a:p>
        </p:txBody>
      </p:sp>
      <p:sp>
        <p:nvSpPr>
          <p:cNvPr id="140" name="Google Shape;140;p22"/>
          <p:cNvSpPr txBox="1"/>
          <p:nvPr>
            <p:ph idx="1" type="body"/>
          </p:nvPr>
        </p:nvSpPr>
        <p:spPr>
          <a:xfrm>
            <a:off x="457200" y="1600200"/>
            <a:ext cx="49764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you create a Macro you choose where it is stored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Default is to store the macro  in the current workbook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Personal Macro Workbook allows all workbooks to have access to the macro</a:t>
            </a:r>
            <a:endParaRPr/>
          </a:p>
        </p:txBody>
      </p:sp>
      <p:pic>
        <p:nvPicPr>
          <p:cNvPr descr="ScopeMacro2.png" id="141" name="Google Shape;141;p22"/>
          <p:cNvPicPr preferRelativeResize="0"/>
          <p:nvPr/>
        </p:nvPicPr>
        <p:blipFill rotWithShape="1">
          <a:blip r:embed="rId3">
            <a:alphaModFix/>
          </a:blip>
          <a:srcRect b="0" l="0" r="20382" t="2305"/>
          <a:stretch/>
        </p:blipFill>
        <p:spPr>
          <a:xfrm>
            <a:off x="5357050" y="1910025"/>
            <a:ext cx="3526250" cy="287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 to your Macros</a:t>
            </a:r>
            <a:endParaRPr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Macros are defined within a particular workbook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However, if the defined workbook is opened you can run a macro from any of your other opened workbooks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macro definitions are not limited to the workbook they are defined in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idx="1" type="body"/>
          </p:nvPr>
        </p:nvSpPr>
        <p:spPr>
          <a:xfrm>
            <a:off x="457200" y="4969104"/>
            <a:ext cx="8229600" cy="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61C00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Questions?</a:t>
            </a:r>
            <a:endParaRPr b="1">
              <a:solidFill>
                <a:srgbClr val="A61C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What is a </a:t>
            </a:r>
            <a:r>
              <a:rPr lang="en"/>
              <a:t>M</a:t>
            </a: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acro?</a:t>
            </a:r>
            <a:endParaRPr/>
          </a:p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Automate a repetitive task with a single click</a:t>
            </a:r>
            <a:endParaRPr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⇒	Use macro recorder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/>
              <a:t>Programming language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 </a:t>
            </a:r>
            <a:r>
              <a:rPr lang="en" sz="1800"/>
              <a:t>to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build </a:t>
            </a:r>
            <a:r>
              <a:rPr lang="en" sz="1800"/>
              <a:t>m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acros is called VBA 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VBA </a:t>
            </a:r>
            <a:r>
              <a:rPr lang="en" sz="1800"/>
              <a:t>=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Visual Basic Application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Macros can be recorded with a click of a button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Macro recorder writes the code for the steps followed in </a:t>
            </a:r>
            <a:r>
              <a:rPr lang="en" sz="1800"/>
              <a:t>E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xcel</a:t>
            </a:r>
            <a:endParaRPr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Developer Tab</a:t>
            </a:r>
            <a:endParaRPr/>
          </a:p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must show the Developer tab in the ribbon</a:t>
            </a:r>
            <a:endParaRPr/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File tab→ options→ customize ribbons→  check box for Developer tab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record macro button is in the “Code” group in the “Developer” tab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“record macro” button in the Developer ribbon to start recording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you turn off the macro recorder when you are done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crosRecorded.PNG" id="59" name="Google Shape;59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0004" y="3833275"/>
            <a:ext cx="3490275" cy="216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520325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Absolute vs. Relative Reference</a:t>
            </a:r>
            <a:endParaRPr/>
          </a:p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Absolute macros</a:t>
            </a: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 absolute movement of the selected cell (uses range function)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Relative macros:</a:t>
            </a: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 relative movement of the selected cell (uses offset function)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the “</a:t>
            </a:r>
            <a:r>
              <a:rPr i="1" lang="en" sz="1800"/>
              <a:t>U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</a:t>
            </a:r>
            <a:r>
              <a:rPr i="1" lang="en" sz="1800"/>
              <a:t>R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elative </a:t>
            </a:r>
            <a:r>
              <a:rPr i="1" lang="en" sz="1800"/>
              <a:t>R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eferences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 button is </a:t>
            </a:r>
            <a:r>
              <a:rPr lang="en" sz="1800"/>
              <a:t>highlighted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the macro is recording relative cell references in the macro, otherwise it records absolute references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Work with Macros - Example 1</a:t>
            </a:r>
            <a:endParaRPr/>
          </a:p>
        </p:txBody>
      </p:sp>
      <p:sp>
        <p:nvSpPr>
          <p:cNvPr id="71" name="Google Shape;71;p12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</a:t>
            </a:r>
            <a:r>
              <a:rPr i="1" lang="en" sz="1800"/>
              <a:t>R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ecord Macro</a:t>
            </a:r>
            <a:endParaRPr i="1"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your macro: </a:t>
            </a: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FillDaysAbsolute</a:t>
            </a:r>
            <a:endParaRPr b="1"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Monday in cell A1 → copy to cell G1 → Fill series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Stop recording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Now clear your cells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“Macros” icon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the name of the macro </a:t>
            </a:r>
            <a:endParaRPr sz="1800"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just created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800"/>
              <a:t>C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lick run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" name="Google Shape;72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45300" y="2950350"/>
            <a:ext cx="4790700" cy="230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Work with Macros - Example 2</a:t>
            </a:r>
            <a:endParaRPr/>
          </a:p>
        </p:txBody>
      </p:sp>
      <p:sp>
        <p:nvSpPr>
          <p:cNvPr id="78" name="Google Shape;78;p1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</a:t>
            </a:r>
            <a:r>
              <a:rPr i="1" lang="en" sz="1800"/>
              <a:t>U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</a:t>
            </a:r>
            <a:r>
              <a:rPr i="1" lang="en" sz="1800"/>
              <a:t>R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elative </a:t>
            </a:r>
            <a:r>
              <a:rPr i="1" lang="en" sz="1800"/>
              <a:t>R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eferences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then </a:t>
            </a:r>
            <a:r>
              <a:rPr i="1" lang="en" sz="1800"/>
              <a:t>R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ecord </a:t>
            </a:r>
            <a:r>
              <a:rPr i="1" lang="en" sz="1800"/>
              <a:t>M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acro</a:t>
            </a:r>
            <a:endParaRPr i="1"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your macro: </a:t>
            </a: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FillDaysRelative</a:t>
            </a:r>
            <a:endParaRPr b="1"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Monday in cell A1 → copy to cell G1 → Fill series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Stop recording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Now clear your cells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“Macros”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the name of the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macro you just created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run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difference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between the two macros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just created?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Google Shape;7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25725" y="2825175"/>
            <a:ext cx="5142900" cy="243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Edit a Macro</a:t>
            </a:r>
            <a:endParaRPr/>
          </a:p>
        </p:txBody>
      </p:sp>
      <p:sp>
        <p:nvSpPr>
          <p:cNvPr id="85" name="Google Shape;85;p14"/>
          <p:cNvSpPr txBox="1"/>
          <p:nvPr>
            <p:ph idx="1" type="body"/>
          </p:nvPr>
        </p:nvSpPr>
        <p:spPr>
          <a:xfrm>
            <a:off x="457200" y="1600200"/>
            <a:ext cx="4499400" cy="42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Macros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Developer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</a:t>
            </a:r>
            <a:r>
              <a:rPr b="1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FillDaysRelative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that we just created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edit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you will see is the code generated by </a:t>
            </a:r>
            <a:r>
              <a:rPr lang="en" sz="1800"/>
              <a:t>E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xcel for the existing macros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92975" y="1704600"/>
            <a:ext cx="3486300" cy="368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Edit a macro cont’</a:t>
            </a:r>
            <a:endParaRPr/>
          </a:p>
        </p:txBody>
      </p:sp>
      <p:sp>
        <p:nvSpPr>
          <p:cNvPr id="92" name="Google Shape;92;p15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is the VBA code for the macro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FillDaysRelative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just created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 it, paste it, then make small modifications to have another macro called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FillNumberRelative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inserts number series</a:t>
            </a:r>
            <a:endParaRPr/>
          </a:p>
        </p:txBody>
      </p:sp>
      <p:pic>
        <p:nvPicPr>
          <p:cNvPr id="93" name="Google Shape;9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40400" y="555311"/>
            <a:ext cx="3994500" cy="566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/>
          <p:nvPr>
            <p:ph type="title"/>
          </p:nvPr>
        </p:nvSpPr>
        <p:spPr>
          <a:xfrm>
            <a:off x="457200" y="274637"/>
            <a:ext cx="82296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Assign a Button</a:t>
            </a:r>
            <a:endParaRPr/>
          </a:p>
        </p:txBody>
      </p:sp>
      <p:sp>
        <p:nvSpPr>
          <p:cNvPr id="99" name="Google Shape;99;p16"/>
          <p:cNvSpPr txBox="1"/>
          <p:nvPr>
            <p:ph idx="1" type="body"/>
          </p:nvPr>
        </p:nvSpPr>
        <p:spPr>
          <a:xfrm>
            <a:off x="457200" y="1600200"/>
            <a:ext cx="42963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Under File/Option/Customize Ribbon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arenR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 on New Group 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 sz="1800"/>
              <a:t>Enter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name (ex: MyMacros)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arenR"/>
            </a:pPr>
            <a:r>
              <a:rPr lang="en" sz="1800"/>
              <a:t>C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lick on the drop down “choose command from”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 sz="1800"/>
              <a:t>Click on Macros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 sz="1800"/>
              <a:t>C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hoose one of the macros </a:t>
            </a:r>
            <a:r>
              <a:rPr lang="en" sz="1800"/>
              <a:t>listed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arenR"/>
            </a:pPr>
            <a:r>
              <a:rPr lang="en" sz="1800"/>
              <a:t>T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hen click add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 sz="1800"/>
              <a:t>Click Ok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6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1" name="Google Shape;10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06475" y="538126"/>
            <a:ext cx="4168200" cy="575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