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21" Type="http://schemas.openxmlformats.org/officeDocument/2006/relationships/slide" Target="slides/slide17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4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100" u="none" cap="none" strike="noStrike"/>
            </a:lvl1pPr>
            <a:lvl2pPr indent="-3175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100" u="none" cap="none" strike="noStrike"/>
            </a:lvl2pPr>
            <a:lvl3pPr indent="-3175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100" u="none" cap="none" strike="noStrike"/>
            </a:lvl3pPr>
            <a:lvl4pPr indent="-3175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100" u="none" cap="none" strike="noStrike"/>
            </a:lvl4pPr>
            <a:lvl5pPr indent="-3175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100" u="none" cap="none" strike="noStrike"/>
            </a:lvl5pPr>
            <a:lvl6pPr indent="-3175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100" u="none" cap="none" strike="noStrike"/>
            </a:lvl6pPr>
            <a:lvl7pPr indent="-3175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100" u="none" cap="none" strike="noStrike"/>
            </a:lvl7pPr>
            <a:lvl8pPr indent="-3175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100" u="none" cap="none" strike="noStrike"/>
            </a:lvl8pPr>
            <a:lvl9pPr indent="-3175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1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4:notes"/>
          <p:cNvSpPr/>
          <p:nvPr>
            <p:ph idx="2" type="sldImg"/>
          </p:nvPr>
        </p:nvSpPr>
        <p:spPr>
          <a:xfrm>
            <a:off x="1143224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3" name="Google Shape;43;p4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4:notes"/>
          <p:cNvSpPr/>
          <p:nvPr>
            <p:ph idx="2" type="sldImg"/>
          </p:nvPr>
        </p:nvSpPr>
        <p:spPr>
          <a:xfrm>
            <a:off x="1143224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4" name="Google Shape;104;p24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6:notes"/>
          <p:cNvSpPr/>
          <p:nvPr>
            <p:ph idx="2" type="sldImg"/>
          </p:nvPr>
        </p:nvSpPr>
        <p:spPr>
          <a:xfrm>
            <a:off x="1143224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1" name="Google Shape;111;p26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8:notes"/>
          <p:cNvSpPr/>
          <p:nvPr>
            <p:ph idx="2" type="sldImg"/>
          </p:nvPr>
        </p:nvSpPr>
        <p:spPr>
          <a:xfrm>
            <a:off x="1143224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7" name="Google Shape;117;p28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30:notes"/>
          <p:cNvSpPr/>
          <p:nvPr>
            <p:ph idx="2" type="sldImg"/>
          </p:nvPr>
        </p:nvSpPr>
        <p:spPr>
          <a:xfrm>
            <a:off x="1143224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4" name="Google Shape;124;p30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cc41dca70_0_0:notes"/>
          <p:cNvSpPr/>
          <p:nvPr>
            <p:ph idx="2" type="sldImg"/>
          </p:nvPr>
        </p:nvSpPr>
        <p:spPr>
          <a:xfrm>
            <a:off x="1143224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cc41dca7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cc41dca70_6_13:notes"/>
          <p:cNvSpPr/>
          <p:nvPr>
            <p:ph idx="2" type="sldImg"/>
          </p:nvPr>
        </p:nvSpPr>
        <p:spPr>
          <a:xfrm>
            <a:off x="1143224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cc41dca70_6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cc41dca70_6_8:notes"/>
          <p:cNvSpPr/>
          <p:nvPr>
            <p:ph idx="2" type="sldImg"/>
          </p:nvPr>
        </p:nvSpPr>
        <p:spPr>
          <a:xfrm>
            <a:off x="1143224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cc41dca70_6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e4f0507ac_0_46:notes"/>
          <p:cNvSpPr/>
          <p:nvPr>
            <p:ph idx="2" type="sldImg"/>
          </p:nvPr>
        </p:nvSpPr>
        <p:spPr>
          <a:xfrm>
            <a:off x="1143224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e4f0507ac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:notes"/>
          <p:cNvSpPr/>
          <p:nvPr>
            <p:ph idx="2" type="sldImg"/>
          </p:nvPr>
        </p:nvSpPr>
        <p:spPr>
          <a:xfrm>
            <a:off x="1143224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9" name="Google Shape;49;p7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:notes"/>
          <p:cNvSpPr/>
          <p:nvPr>
            <p:ph idx="2" type="sldImg"/>
          </p:nvPr>
        </p:nvSpPr>
        <p:spPr>
          <a:xfrm>
            <a:off x="1143224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5" name="Google Shape;55;p9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1:notes"/>
          <p:cNvSpPr/>
          <p:nvPr>
            <p:ph idx="2" type="sldImg"/>
          </p:nvPr>
        </p:nvSpPr>
        <p:spPr>
          <a:xfrm>
            <a:off x="1143224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2" name="Google Shape;62;p11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:notes"/>
          <p:cNvSpPr/>
          <p:nvPr>
            <p:ph idx="2" type="sldImg"/>
          </p:nvPr>
        </p:nvSpPr>
        <p:spPr>
          <a:xfrm>
            <a:off x="1143224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8" name="Google Shape;68;p13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:notes"/>
          <p:cNvSpPr/>
          <p:nvPr>
            <p:ph idx="2" type="sldImg"/>
          </p:nvPr>
        </p:nvSpPr>
        <p:spPr>
          <a:xfrm>
            <a:off x="1143224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5" name="Google Shape;75;p15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:notes"/>
          <p:cNvSpPr/>
          <p:nvPr>
            <p:ph idx="2" type="sldImg"/>
          </p:nvPr>
        </p:nvSpPr>
        <p:spPr>
          <a:xfrm>
            <a:off x="1143224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2" name="Google Shape;82;p17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0:notes"/>
          <p:cNvSpPr/>
          <p:nvPr>
            <p:ph idx="2" type="sldImg"/>
          </p:nvPr>
        </p:nvSpPr>
        <p:spPr>
          <a:xfrm>
            <a:off x="1143224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9" name="Google Shape;89;p20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2:notes"/>
          <p:cNvSpPr/>
          <p:nvPr>
            <p:ph idx="2" type="sldImg"/>
          </p:nvPr>
        </p:nvSpPr>
        <p:spPr>
          <a:xfrm>
            <a:off x="1143224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6" name="Google Shape;96;p22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/>
          <p:nvPr>
            <p:ph type="ctrTitle"/>
          </p:nvPr>
        </p:nvSpPr>
        <p:spPr>
          <a:xfrm>
            <a:off x="457200" y="751679"/>
            <a:ext cx="8229600" cy="401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i="0" sz="7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i="0" sz="7200" u="none" cap="none" strike="noStrike">
                <a:solidFill>
                  <a:schemeClr val="accent1"/>
                </a:solidFill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i="0" sz="7200" u="none" cap="none" strike="noStrike">
                <a:solidFill>
                  <a:schemeClr val="accent1"/>
                </a:solidFill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i="0" sz="7200" u="none" cap="none" strike="noStrike">
                <a:solidFill>
                  <a:schemeClr val="accent1"/>
                </a:solidFill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i="0" sz="7200" u="none" cap="none" strike="noStrike">
                <a:solidFill>
                  <a:schemeClr val="accent1"/>
                </a:solidFill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i="0" sz="7200" u="none" cap="none" strike="noStrike">
                <a:solidFill>
                  <a:schemeClr val="accent1"/>
                </a:solidFill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i="0" sz="7200" u="none" cap="none" strike="noStrike">
                <a:solidFill>
                  <a:schemeClr val="accent1"/>
                </a:solidFill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i="0" sz="7200" u="none" cap="none" strike="noStrike">
                <a:solidFill>
                  <a:schemeClr val="accent1"/>
                </a:solidFill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i="0" sz="7200" u="none" cap="none" strike="noStrike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457200" y="4955189"/>
            <a:ext cx="8229600" cy="164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16" name="Google Shape;16;p2"/>
          <p:cNvCxnSpPr/>
          <p:nvPr/>
        </p:nvCxnSpPr>
        <p:spPr>
          <a:xfrm>
            <a:off x="457200" y="548639"/>
            <a:ext cx="8229600" cy="0"/>
          </a:xfrm>
          <a:prstGeom prst="straightConnector1">
            <a:avLst/>
          </a:prstGeom>
          <a:noFill/>
          <a:ln cap="flat" cmpd="sng" w="571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7" name="Google Shape;17;p2"/>
          <p:cNvCxnSpPr/>
          <p:nvPr/>
        </p:nvCxnSpPr>
        <p:spPr>
          <a:xfrm>
            <a:off x="457200" y="4844509"/>
            <a:ext cx="8229600" cy="0"/>
          </a:xfrm>
          <a:prstGeom prst="straightConnector1">
            <a:avLst/>
          </a:prstGeom>
          <a:noFill/>
          <a:ln cap="flat" cmpd="sng" w="571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556791" y="6333133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sz="13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/>
          <p:nvPr>
            <p:ph type="title"/>
          </p:nvPr>
        </p:nvSpPr>
        <p:spPr>
          <a:xfrm>
            <a:off x="457200" y="274637"/>
            <a:ext cx="8229600" cy="1143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DA000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DA000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DA000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DA000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DA000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DA000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DA000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DA000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DA0002"/>
                </a:solidFill>
              </a:defRPr>
            </a:lvl9pPr>
          </a:lstStyle>
          <a:p/>
        </p:txBody>
      </p:sp>
      <p:sp>
        <p:nvSpPr>
          <p:cNvPr id="21" name="Google Shape;21;p3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22" name="Google Shape;22;p3"/>
          <p:cNvCxnSpPr/>
          <p:nvPr/>
        </p:nvCxnSpPr>
        <p:spPr>
          <a:xfrm>
            <a:off x="457200" y="1524000"/>
            <a:ext cx="8229600" cy="0"/>
          </a:xfrm>
          <a:prstGeom prst="straightConnector1">
            <a:avLst/>
          </a:prstGeom>
          <a:noFill/>
          <a:ln cap="flat" cmpd="sng" w="50800">
            <a:solidFill>
              <a:srgbClr val="DA000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3" name="Google Shape;23;p3"/>
          <p:cNvSpPr txBox="1"/>
          <p:nvPr>
            <p:ph idx="12" type="sldNum"/>
          </p:nvPr>
        </p:nvSpPr>
        <p:spPr>
          <a:xfrm>
            <a:off x="8556791" y="6333133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sz="13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/>
          <p:nvPr>
            <p:ph type="title"/>
          </p:nvPr>
        </p:nvSpPr>
        <p:spPr>
          <a:xfrm>
            <a:off x="457200" y="274637"/>
            <a:ext cx="8229600" cy="1143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DA000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DA000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DA000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DA000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DA000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DA000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DA000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DA000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DA0002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" type="body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2" type="body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28" name="Google Shape;28;p4"/>
          <p:cNvCxnSpPr/>
          <p:nvPr/>
        </p:nvCxnSpPr>
        <p:spPr>
          <a:xfrm>
            <a:off x="457200" y="1524000"/>
            <a:ext cx="8229600" cy="0"/>
          </a:xfrm>
          <a:prstGeom prst="straightConnector1">
            <a:avLst/>
          </a:prstGeom>
          <a:noFill/>
          <a:ln cap="flat" cmpd="sng" w="50800">
            <a:solidFill>
              <a:srgbClr val="DA000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9" name="Google Shape;29;p4"/>
          <p:cNvSpPr txBox="1"/>
          <p:nvPr>
            <p:ph idx="12" type="sldNum"/>
          </p:nvPr>
        </p:nvSpPr>
        <p:spPr>
          <a:xfrm>
            <a:off x="8556791" y="6333133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sz="13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/>
          <p:nvPr>
            <p:ph type="title"/>
          </p:nvPr>
        </p:nvSpPr>
        <p:spPr>
          <a:xfrm>
            <a:off x="457200" y="274637"/>
            <a:ext cx="8229600" cy="1143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32" name="Google Shape;32;p5"/>
          <p:cNvCxnSpPr/>
          <p:nvPr/>
        </p:nvCxnSpPr>
        <p:spPr>
          <a:xfrm>
            <a:off x="457200" y="1524000"/>
            <a:ext cx="8229600" cy="0"/>
          </a:xfrm>
          <a:prstGeom prst="straightConnector1">
            <a:avLst/>
          </a:prstGeom>
          <a:noFill/>
          <a:ln cap="flat" cmpd="sng" w="508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3" name="Google Shape;33;p5"/>
          <p:cNvSpPr txBox="1"/>
          <p:nvPr>
            <p:ph idx="12" type="sldNum"/>
          </p:nvPr>
        </p:nvSpPr>
        <p:spPr>
          <a:xfrm>
            <a:off x="8556791" y="6333133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sz="13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idx="1" type="body"/>
          </p:nvPr>
        </p:nvSpPr>
        <p:spPr>
          <a:xfrm>
            <a:off x="457200" y="5875079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rtl="0" algn="ctr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1pPr>
            <a:lvl2pPr indent="-228600" lvl="1" marL="914400" rtl="0">
              <a:spcBef>
                <a:spcPts val="480"/>
              </a:spcBef>
              <a:spcAft>
                <a:spcPts val="0"/>
              </a:spcAft>
              <a:buSzPts val="1400"/>
              <a:buNone/>
              <a:defRPr sz="2400">
                <a:solidFill>
                  <a:schemeClr val="dk1"/>
                </a:solidFill>
              </a:defRPr>
            </a:lvl2pPr>
            <a:lvl3pPr indent="-228600" lvl="2" marL="1371600" rtl="0">
              <a:spcBef>
                <a:spcPts val="480"/>
              </a:spcBef>
              <a:spcAft>
                <a:spcPts val="0"/>
              </a:spcAft>
              <a:buSzPts val="1400"/>
              <a:buNone/>
              <a:defRPr sz="2400">
                <a:solidFill>
                  <a:schemeClr val="dk1"/>
                </a:solidFill>
              </a:defRPr>
            </a:lvl3pPr>
            <a:lvl4pPr indent="-228600" lvl="3" marL="1828800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</a:defRPr>
            </a:lvl4pPr>
            <a:lvl5pPr indent="-228600" lvl="4" marL="2286000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</a:defRPr>
            </a:lvl5pPr>
            <a:lvl6pPr indent="-228600" lvl="5" marL="2743200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</a:defRPr>
            </a:lvl6pPr>
            <a:lvl7pPr indent="-228600" lvl="6" marL="3200400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</a:defRPr>
            </a:lvl7pPr>
            <a:lvl8pPr indent="-228600" lvl="7" marL="3657600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</a:defRPr>
            </a:lvl8pPr>
            <a:lvl9pPr indent="-228600" lvl="8" marL="4114800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</a:defRPr>
            </a:lvl9pPr>
          </a:lstStyle>
          <a:p/>
        </p:txBody>
      </p:sp>
      <p:cxnSp>
        <p:nvCxnSpPr>
          <p:cNvPr id="36" name="Google Shape;36;p6"/>
          <p:cNvCxnSpPr/>
          <p:nvPr/>
        </p:nvCxnSpPr>
        <p:spPr>
          <a:xfrm>
            <a:off x="457200" y="5757014"/>
            <a:ext cx="8229600" cy="0"/>
          </a:xfrm>
          <a:prstGeom prst="straightConnector1">
            <a:avLst/>
          </a:prstGeom>
          <a:noFill/>
          <a:ln cap="flat" cmpd="sng" w="508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7" name="Google Shape;37;p6"/>
          <p:cNvSpPr txBox="1"/>
          <p:nvPr>
            <p:ph idx="12" type="sldNum"/>
          </p:nvPr>
        </p:nvSpPr>
        <p:spPr>
          <a:xfrm>
            <a:off x="8556791" y="6333133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sz="13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Google Shape;39;p7"/>
          <p:cNvCxnSpPr/>
          <p:nvPr/>
        </p:nvCxnSpPr>
        <p:spPr>
          <a:xfrm>
            <a:off x="457200" y="150852"/>
            <a:ext cx="8229600" cy="0"/>
          </a:xfrm>
          <a:prstGeom prst="straightConnector1">
            <a:avLst/>
          </a:prstGeom>
          <a:noFill/>
          <a:ln cap="flat" cmpd="sng" w="508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8556791" y="6333133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sz="13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7"/>
            <a:ext cx="8229600" cy="1143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i="0" sz="36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i="0" sz="3600" u="none" cap="none" strike="noStrike">
                <a:solidFill>
                  <a:schemeClr val="accent1"/>
                </a:solidFill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i="0" sz="3600" u="none" cap="none" strike="noStrike">
                <a:solidFill>
                  <a:schemeClr val="accent1"/>
                </a:solidFill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i="0" sz="3600" u="none" cap="none" strike="noStrike">
                <a:solidFill>
                  <a:schemeClr val="accent1"/>
                </a:solidFill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i="0" sz="3600" u="none" cap="none" strike="noStrike">
                <a:solidFill>
                  <a:schemeClr val="accent1"/>
                </a:solidFill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i="0" sz="3600" u="none" cap="none" strike="noStrike">
                <a:solidFill>
                  <a:schemeClr val="accent1"/>
                </a:solidFill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i="0" sz="3600" u="none" cap="none" strike="noStrike">
                <a:solidFill>
                  <a:schemeClr val="accent1"/>
                </a:solidFill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i="0" sz="3600" u="none" cap="none" strike="noStrike">
                <a:solidFill>
                  <a:schemeClr val="accent1"/>
                </a:solidFill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i="0" sz="3600" u="none" cap="none" strike="noStrike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8" name="Google Shape;8;p1"/>
          <p:cNvCxnSpPr/>
          <p:nvPr/>
        </p:nvCxnSpPr>
        <p:spPr>
          <a:xfrm>
            <a:off x="23700" y="6421900"/>
            <a:ext cx="9096600" cy="0"/>
          </a:xfrm>
          <a:prstGeom prst="straightConnector1">
            <a:avLst/>
          </a:prstGeom>
          <a:noFill/>
          <a:ln cap="flat" cmpd="sng" w="508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" name="Google Shape;9;p1"/>
          <p:cNvSpPr txBox="1"/>
          <p:nvPr>
            <p:ph idx="12" type="sldNum"/>
          </p:nvPr>
        </p:nvSpPr>
        <p:spPr>
          <a:xfrm>
            <a:off x="8556791" y="6333133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sz="1400">
              <a:solidFill>
                <a:srgbClr val="000000"/>
              </a:solidFill>
            </a:endParaRPr>
          </a:p>
        </p:txBody>
      </p:sp>
      <p:sp>
        <p:nvSpPr>
          <p:cNvPr id="10" name="Google Shape;10;p1"/>
          <p:cNvSpPr txBox="1"/>
          <p:nvPr/>
        </p:nvSpPr>
        <p:spPr>
          <a:xfrm>
            <a:off x="1826675" y="6459200"/>
            <a:ext cx="5763000" cy="39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Automation | Lesson 1 - Automating Tasks</a:t>
            </a:r>
            <a:endParaRPr sz="1200"/>
          </a:p>
        </p:txBody>
      </p:sp>
      <p:pic>
        <p:nvPicPr>
          <p:cNvPr id="11" name="Google Shape;11;p1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66600" y="6559591"/>
            <a:ext cx="1451525" cy="197925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1"/>
          <p:cNvSpPr txBox="1"/>
          <p:nvPr/>
        </p:nvSpPr>
        <p:spPr>
          <a:xfrm>
            <a:off x="7447800" y="6459200"/>
            <a:ext cx="1239000" cy="39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CS1100</a:t>
            </a:r>
            <a:endParaRPr sz="1200"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9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1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8"/>
          <p:cNvSpPr txBox="1"/>
          <p:nvPr>
            <p:ph type="ctrTitle"/>
          </p:nvPr>
        </p:nvSpPr>
        <p:spPr>
          <a:xfrm>
            <a:off x="457200" y="751679"/>
            <a:ext cx="8229600" cy="401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r>
              <a:rPr lang="en" sz="3600"/>
              <a:t>Automation</a:t>
            </a:r>
            <a:endParaRPr sz="36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r>
              <a:t/>
            </a:r>
            <a:endParaRPr b="1" i="0" sz="7200" u="none" cap="none" strike="noStrik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6;p8"/>
          <p:cNvSpPr txBox="1"/>
          <p:nvPr>
            <p:ph idx="1" type="subTitle"/>
          </p:nvPr>
        </p:nvSpPr>
        <p:spPr>
          <a:xfrm>
            <a:off x="457200" y="4955189"/>
            <a:ext cx="8229600" cy="164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lang="en" sz="3000"/>
              <a:t>Lesson 1 - Automating Tasks</a:t>
            </a:r>
            <a:endParaRPr b="0" i="0" sz="30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7"/>
          <p:cNvSpPr txBox="1"/>
          <p:nvPr>
            <p:ph type="title"/>
          </p:nvPr>
        </p:nvSpPr>
        <p:spPr>
          <a:xfrm>
            <a:off x="457200" y="274637"/>
            <a:ext cx="8229600" cy="1143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r>
              <a:rPr b="1" i="0" lang="en" sz="3600" u="none" cap="none" strike="noStrike">
                <a:solidFill>
                  <a:srgbClr val="DA0002"/>
                </a:solidFill>
                <a:latin typeface="Arial"/>
                <a:ea typeface="Arial"/>
                <a:cs typeface="Arial"/>
                <a:sym typeface="Arial"/>
              </a:rPr>
              <a:t>Assign a </a:t>
            </a:r>
            <a:r>
              <a:rPr lang="en"/>
              <a:t>B</a:t>
            </a:r>
            <a:r>
              <a:rPr b="1" i="0" lang="en" sz="3600" u="none" cap="none" strike="noStrike">
                <a:solidFill>
                  <a:srgbClr val="DA0002"/>
                </a:solidFill>
                <a:latin typeface="Arial"/>
                <a:ea typeface="Arial"/>
                <a:cs typeface="Arial"/>
                <a:sym typeface="Arial"/>
              </a:rPr>
              <a:t>utton cont’</a:t>
            </a:r>
            <a:endParaRPr/>
          </a:p>
        </p:txBody>
      </p:sp>
      <p:pic>
        <p:nvPicPr>
          <p:cNvPr id="107" name="Google Shape;107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98075" y="2916249"/>
            <a:ext cx="3562500" cy="2679600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7"/>
          <p:cNvSpPr txBox="1"/>
          <p:nvPr>
            <p:ph idx="1" type="body"/>
          </p:nvPr>
        </p:nvSpPr>
        <p:spPr>
          <a:xfrm>
            <a:off x="502425" y="1582869"/>
            <a:ext cx="7153800" cy="157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Check the Developer tab</a:t>
            </a:r>
            <a:endParaRPr/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There it is… you just added an icon for a macro you created!!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8"/>
          <p:cNvSpPr txBox="1"/>
          <p:nvPr>
            <p:ph type="title"/>
          </p:nvPr>
        </p:nvSpPr>
        <p:spPr>
          <a:xfrm>
            <a:off x="457200" y="274637"/>
            <a:ext cx="8229600" cy="1143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r>
              <a:rPr b="1" i="0" lang="en" sz="3600" u="none" cap="none" strike="noStrike">
                <a:solidFill>
                  <a:srgbClr val="DA0002"/>
                </a:solidFill>
                <a:latin typeface="Arial"/>
                <a:ea typeface="Arial"/>
                <a:cs typeface="Arial"/>
                <a:sym typeface="Arial"/>
              </a:rPr>
              <a:t>More Examples: Transpose Columns</a:t>
            </a:r>
            <a:endParaRPr/>
          </a:p>
        </p:txBody>
      </p:sp>
      <p:sp>
        <p:nvSpPr>
          <p:cNvPr id="114" name="Google Shape;114;p18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Consider a data set where records are listed vertically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→ Need to list them horizontally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→ Need to transpose columns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→ What if we had a lot of records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9"/>
          <p:cNvSpPr txBox="1"/>
          <p:nvPr>
            <p:ph type="title"/>
          </p:nvPr>
        </p:nvSpPr>
        <p:spPr>
          <a:xfrm>
            <a:off x="457200" y="274637"/>
            <a:ext cx="8229600" cy="1143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r>
              <a:rPr b="1" i="0" lang="en" sz="3600" u="none" cap="none" strike="noStrike">
                <a:solidFill>
                  <a:srgbClr val="DA0002"/>
                </a:solidFill>
                <a:latin typeface="Arial"/>
                <a:ea typeface="Arial"/>
                <a:cs typeface="Arial"/>
                <a:sym typeface="Arial"/>
              </a:rPr>
              <a:t>Transpose Columns: Steps</a:t>
            </a:r>
            <a:endParaRPr/>
          </a:p>
        </p:txBody>
      </p:sp>
      <p:sp>
        <p:nvSpPr>
          <p:cNvPr id="120" name="Google Shape;120;p19"/>
          <p:cNvSpPr txBox="1"/>
          <p:nvPr>
            <p:ph idx="1" type="body"/>
          </p:nvPr>
        </p:nvSpPr>
        <p:spPr>
          <a:xfrm>
            <a:off x="457200" y="1600200"/>
            <a:ext cx="45765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r>
              <a:rPr lang="en" sz="1800"/>
              <a:t>Click on the first cell in the first record</a:t>
            </a:r>
            <a:endParaRPr sz="1800"/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Click on “use relative references”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Click record button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Name the macro: “rearrangeRecords”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Assign a shortcut key to the macro, click ok.</a:t>
            </a:r>
            <a:endParaRPr/>
          </a:p>
          <a:p>
            <a:pPr indent="4572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1" name="Google Shape;121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033700" y="1829401"/>
            <a:ext cx="3295500" cy="391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0"/>
          <p:cNvSpPr txBox="1"/>
          <p:nvPr>
            <p:ph type="title"/>
          </p:nvPr>
        </p:nvSpPr>
        <p:spPr>
          <a:xfrm>
            <a:off x="457200" y="274637"/>
            <a:ext cx="8229600" cy="1143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r>
              <a:rPr b="1" i="0" lang="en" sz="3600" u="none" cap="none" strike="noStrike">
                <a:solidFill>
                  <a:srgbClr val="DA0002"/>
                </a:solidFill>
                <a:latin typeface="Arial"/>
                <a:ea typeface="Arial"/>
                <a:cs typeface="Arial"/>
                <a:sym typeface="Arial"/>
              </a:rPr>
              <a:t>Transpose Columns: Steps cont’</a:t>
            </a:r>
            <a:endParaRPr/>
          </a:p>
        </p:txBody>
      </p:sp>
      <p:sp>
        <p:nvSpPr>
          <p:cNvPr id="127" name="Google Shape;127;p20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Click on the cell with the first value: A3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r>
              <a:rPr b="1" lang="en" sz="1800"/>
              <a:t>CTRL-S</a:t>
            </a:r>
            <a:r>
              <a:rPr b="1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hift</a:t>
            </a:r>
            <a:r>
              <a:rPr b="1" lang="en" sz="1800"/>
              <a:t>-D</a:t>
            </a:r>
            <a:r>
              <a:rPr b="1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own</a:t>
            </a: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to select the fi</a:t>
            </a:r>
            <a:r>
              <a:rPr lang="en" sz="1800"/>
              <a:t>eld </a:t>
            </a: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values of the first record</a:t>
            </a:r>
            <a:endParaRPr sz="1800"/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r>
              <a:rPr lang="en" sz="1800"/>
              <a:t>CTRL-</a:t>
            </a: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 to copy the cells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Move up by one row: A2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Right click → </a:t>
            </a:r>
            <a:r>
              <a:rPr lang="en" sz="1800"/>
              <a:t>P</a:t>
            </a: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aste Special... → </a:t>
            </a:r>
            <a:r>
              <a:rPr lang="en" sz="1800"/>
              <a:t>T</a:t>
            </a: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ranspose</a:t>
            </a:r>
            <a:endParaRPr/>
          </a:p>
          <a:p>
            <a:pPr indent="4572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Data is copied horizontally now!!</a:t>
            </a:r>
            <a:endParaRPr/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Delete that range of data delete up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 to beginning of next record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Stop recording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 the shortcut key to transpose the rest of the records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1"/>
          <p:cNvSpPr txBox="1"/>
          <p:nvPr>
            <p:ph type="title"/>
          </p:nvPr>
        </p:nvSpPr>
        <p:spPr>
          <a:xfrm>
            <a:off x="457200" y="274637"/>
            <a:ext cx="8229600" cy="1143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Delete a Macro Shortcut Key </a:t>
            </a:r>
            <a:endParaRPr/>
          </a:p>
        </p:txBody>
      </p:sp>
      <p:sp>
        <p:nvSpPr>
          <p:cNvPr id="133" name="Google Shape;133;p21"/>
          <p:cNvSpPr txBox="1"/>
          <p:nvPr>
            <p:ph idx="1" type="body"/>
          </p:nvPr>
        </p:nvSpPr>
        <p:spPr>
          <a:xfrm>
            <a:off x="304625" y="1600200"/>
            <a:ext cx="37377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/>
              <a:t>Select the Macro Icon from the Developer tab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/>
              <a:t>Select the Name of Macro you want to change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/>
              <a:t>Select the Options Button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/>
              <a:t>Remove the key value stored in Shortcut key</a:t>
            </a:r>
            <a:endParaRPr sz="2400"/>
          </a:p>
        </p:txBody>
      </p:sp>
      <p:pic>
        <p:nvPicPr>
          <p:cNvPr descr="Macro.PNG" id="134" name="Google Shape;134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42188" y="1646350"/>
            <a:ext cx="4981575" cy="4191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2"/>
          <p:cNvSpPr txBox="1"/>
          <p:nvPr>
            <p:ph type="title"/>
          </p:nvPr>
        </p:nvSpPr>
        <p:spPr>
          <a:xfrm>
            <a:off x="457200" y="274637"/>
            <a:ext cx="8229600" cy="1143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Storing a Macro</a:t>
            </a:r>
            <a:endParaRPr/>
          </a:p>
        </p:txBody>
      </p:sp>
      <p:sp>
        <p:nvSpPr>
          <p:cNvPr id="140" name="Google Shape;140;p22"/>
          <p:cNvSpPr txBox="1"/>
          <p:nvPr>
            <p:ph idx="1" type="body"/>
          </p:nvPr>
        </p:nvSpPr>
        <p:spPr>
          <a:xfrm>
            <a:off x="457200" y="1600200"/>
            <a:ext cx="49764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When you create a Macro you choose where it is stored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Default is to store the macro  in the current workbook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Personal Macro Workbook allows all workbooks to have access to the macro</a:t>
            </a:r>
            <a:endParaRPr/>
          </a:p>
        </p:txBody>
      </p:sp>
      <p:pic>
        <p:nvPicPr>
          <p:cNvPr descr="ScopeMacro2.png" id="141" name="Google Shape;141;p22"/>
          <p:cNvPicPr preferRelativeResize="0"/>
          <p:nvPr/>
        </p:nvPicPr>
        <p:blipFill rotWithShape="1">
          <a:blip r:embed="rId3">
            <a:alphaModFix/>
          </a:blip>
          <a:srcRect b="0" l="0" r="20382" t="2305"/>
          <a:stretch/>
        </p:blipFill>
        <p:spPr>
          <a:xfrm>
            <a:off x="5357050" y="1910025"/>
            <a:ext cx="3526250" cy="2875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3"/>
          <p:cNvSpPr txBox="1"/>
          <p:nvPr>
            <p:ph type="title"/>
          </p:nvPr>
        </p:nvSpPr>
        <p:spPr>
          <a:xfrm>
            <a:off x="457200" y="274637"/>
            <a:ext cx="8229600" cy="1143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Access to your Macros</a:t>
            </a:r>
            <a:endParaRPr/>
          </a:p>
        </p:txBody>
      </p:sp>
      <p:sp>
        <p:nvSpPr>
          <p:cNvPr id="147" name="Google Shape;147;p23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Macros are defined within a particular workbook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However, if the defined workbook is opened you can run a macro from any of your other opened workbooks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 macro definitions are not limited to the workbook they are defined in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4"/>
          <p:cNvSpPr txBox="1"/>
          <p:nvPr>
            <p:ph idx="1" type="body"/>
          </p:nvPr>
        </p:nvSpPr>
        <p:spPr>
          <a:xfrm>
            <a:off x="457200" y="4969104"/>
            <a:ext cx="8229600" cy="69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61C00"/>
                </a:solidFill>
                <a:latin typeface="Comic Sans MS"/>
                <a:ea typeface="Comic Sans MS"/>
                <a:cs typeface="Comic Sans MS"/>
                <a:sym typeface="Comic Sans MS"/>
              </a:rPr>
              <a:t>Questions?</a:t>
            </a:r>
            <a:endParaRPr b="1">
              <a:solidFill>
                <a:srgbClr val="A61C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type="title"/>
          </p:nvPr>
        </p:nvSpPr>
        <p:spPr>
          <a:xfrm>
            <a:off x="457200" y="274637"/>
            <a:ext cx="8229600" cy="1143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r>
              <a:rPr b="1" i="0" lang="en" sz="3600" u="none" cap="none" strike="noStrike">
                <a:solidFill>
                  <a:srgbClr val="DA0002"/>
                </a:solidFill>
                <a:latin typeface="Arial"/>
                <a:ea typeface="Arial"/>
                <a:cs typeface="Arial"/>
                <a:sym typeface="Arial"/>
              </a:rPr>
              <a:t>What is a </a:t>
            </a:r>
            <a:r>
              <a:rPr lang="en"/>
              <a:t>M</a:t>
            </a:r>
            <a:r>
              <a:rPr b="1" i="0" lang="en" sz="3600" u="none" cap="none" strike="noStrike">
                <a:solidFill>
                  <a:srgbClr val="DA0002"/>
                </a:solidFill>
                <a:latin typeface="Arial"/>
                <a:ea typeface="Arial"/>
                <a:cs typeface="Arial"/>
                <a:sym typeface="Arial"/>
              </a:rPr>
              <a:t>acro?</a:t>
            </a:r>
            <a:endParaRPr/>
          </a:p>
        </p:txBody>
      </p:sp>
      <p:sp>
        <p:nvSpPr>
          <p:cNvPr id="52" name="Google Shape;52;p9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Automate a repetitive task with a single click</a:t>
            </a:r>
            <a:endParaRPr/>
          </a:p>
          <a:p>
            <a:pPr indent="4572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⇒	Use macro recorder</a:t>
            </a:r>
            <a:endParaRPr/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1800"/>
              <a:t>Programming language</a:t>
            </a: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used </a:t>
            </a:r>
            <a:r>
              <a:rPr lang="en" sz="1800"/>
              <a:t>to</a:t>
            </a: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build </a:t>
            </a:r>
            <a:r>
              <a:rPr lang="en" sz="1800"/>
              <a:t>m</a:t>
            </a: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acros is called VBA </a:t>
            </a:r>
            <a:endParaRPr/>
          </a:p>
          <a:p>
            <a: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VBA </a:t>
            </a:r>
            <a:r>
              <a:rPr lang="en" sz="1800"/>
              <a:t>= </a:t>
            </a: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Visual Basic Application</a:t>
            </a:r>
            <a:endParaRPr/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Macros can be recorded with a click of a button</a:t>
            </a:r>
            <a:endParaRPr/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Macro recorder writes the code for the steps followed in </a:t>
            </a:r>
            <a:r>
              <a:rPr lang="en" sz="1800"/>
              <a:t>E</a:t>
            </a: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xcel</a:t>
            </a:r>
            <a:endParaRPr/>
          </a:p>
          <a:p>
            <a:pPr indent="4572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0"/>
          <p:cNvSpPr txBox="1"/>
          <p:nvPr>
            <p:ph type="title"/>
          </p:nvPr>
        </p:nvSpPr>
        <p:spPr>
          <a:xfrm>
            <a:off x="457200" y="274637"/>
            <a:ext cx="8229600" cy="1143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r>
              <a:rPr b="1" i="0" lang="en" sz="3600" u="none" cap="none" strike="noStrike">
                <a:solidFill>
                  <a:srgbClr val="DA0002"/>
                </a:solidFill>
                <a:latin typeface="Arial"/>
                <a:ea typeface="Arial"/>
                <a:cs typeface="Arial"/>
                <a:sym typeface="Arial"/>
              </a:rPr>
              <a:t>Developer Tab</a:t>
            </a:r>
            <a:endParaRPr/>
          </a:p>
        </p:txBody>
      </p:sp>
      <p:sp>
        <p:nvSpPr>
          <p:cNvPr id="58" name="Google Shape;58;p10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 must show the Developer tab in the ribbon</a:t>
            </a:r>
            <a:endParaRPr/>
          </a:p>
          <a:p>
            <a:pPr indent="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Click on File tab→ options→ customize ribbons→  check box for Developer tab</a:t>
            </a:r>
            <a:endParaRPr/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record macro button is in the “Code” group in the “Developer” tab</a:t>
            </a:r>
            <a:endParaRPr/>
          </a:p>
          <a:p>
            <a: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Click on “record macro” button in the Developer ribbon to start recording</a:t>
            </a:r>
            <a:endParaRPr/>
          </a:p>
          <a:p>
            <a: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Make sure you turn off the macro recorder when you are done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MacrosRecorded.PNG" id="59" name="Google Shape;59;p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90004" y="3833275"/>
            <a:ext cx="3490275" cy="2164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1"/>
          <p:cNvSpPr txBox="1"/>
          <p:nvPr>
            <p:ph type="title"/>
          </p:nvPr>
        </p:nvSpPr>
        <p:spPr>
          <a:xfrm>
            <a:off x="520325" y="274637"/>
            <a:ext cx="8229600" cy="1143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r>
              <a:rPr b="1" i="0" lang="en" sz="3600" u="none" cap="none" strike="noStrike">
                <a:solidFill>
                  <a:srgbClr val="DA0002"/>
                </a:solidFill>
                <a:latin typeface="Arial"/>
                <a:ea typeface="Arial"/>
                <a:cs typeface="Arial"/>
                <a:sym typeface="Arial"/>
              </a:rPr>
              <a:t>Absolute vs. Relative Reference</a:t>
            </a:r>
            <a:endParaRPr/>
          </a:p>
        </p:txBody>
      </p:sp>
      <p:sp>
        <p:nvSpPr>
          <p:cNvPr id="65" name="Google Shape;65;p11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1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Absolute macros</a:t>
            </a:r>
            <a:r>
              <a:rPr b="1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record absolute movement of the selected cell (uses range function)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8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Relative macros:</a:t>
            </a:r>
            <a:r>
              <a:rPr b="1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record relative movement of the selected cell (uses offset function)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When the “</a:t>
            </a:r>
            <a:r>
              <a:rPr i="1" lang="en" sz="1800"/>
              <a:t>U</a:t>
            </a:r>
            <a:r>
              <a:rPr b="0" i="1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 </a:t>
            </a:r>
            <a:r>
              <a:rPr i="1" lang="en" sz="1800"/>
              <a:t>R</a:t>
            </a:r>
            <a:r>
              <a:rPr b="0" i="1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elative </a:t>
            </a:r>
            <a:r>
              <a:rPr i="1" lang="en" sz="1800"/>
              <a:t>R</a:t>
            </a:r>
            <a:r>
              <a:rPr b="0" i="1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eferences</a:t>
            </a: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” button is </a:t>
            </a:r>
            <a:r>
              <a:rPr lang="en" sz="1800"/>
              <a:t>highlighted</a:t>
            </a: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the macro is recording relative cell references in the macro, otherwise it records absolute references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2"/>
          <p:cNvSpPr txBox="1"/>
          <p:nvPr>
            <p:ph type="title"/>
          </p:nvPr>
        </p:nvSpPr>
        <p:spPr>
          <a:xfrm>
            <a:off x="457200" y="274637"/>
            <a:ext cx="8229600" cy="1143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r>
              <a:rPr b="1" i="0" lang="en" sz="3600" u="none" cap="none" strike="noStrike">
                <a:solidFill>
                  <a:srgbClr val="DA0002"/>
                </a:solidFill>
                <a:latin typeface="Arial"/>
                <a:ea typeface="Arial"/>
                <a:cs typeface="Arial"/>
                <a:sym typeface="Arial"/>
              </a:rPr>
              <a:t>Work with Macros - Example 1</a:t>
            </a:r>
            <a:endParaRPr/>
          </a:p>
        </p:txBody>
      </p:sp>
      <p:sp>
        <p:nvSpPr>
          <p:cNvPr id="71" name="Google Shape;71;p12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Click </a:t>
            </a:r>
            <a:r>
              <a:rPr i="1" lang="en" sz="1800"/>
              <a:t>R</a:t>
            </a:r>
            <a:r>
              <a:rPr b="0" i="1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ecord Macro</a:t>
            </a:r>
            <a:endParaRPr i="1"/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Name your macro: </a:t>
            </a:r>
            <a:r>
              <a:rPr b="1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FillDaysAbsolute</a:t>
            </a:r>
            <a:endParaRPr b="1"/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Type Monday in cell A1 → copy to cell G1 → Fill series</a:t>
            </a:r>
            <a:endParaRPr/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Stop recording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Now clear your cells</a:t>
            </a:r>
            <a:endParaRPr/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Click on “Macros” icon</a:t>
            </a:r>
            <a:endParaRPr/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Select the name of the macro </a:t>
            </a:r>
            <a:endParaRPr sz="1800"/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 just created</a:t>
            </a:r>
            <a:endParaRPr/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1800"/>
              <a:t>C</a:t>
            </a: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lick run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2" name="Google Shape;72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045300" y="2950350"/>
            <a:ext cx="4790700" cy="2309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3"/>
          <p:cNvSpPr txBox="1"/>
          <p:nvPr>
            <p:ph type="title"/>
          </p:nvPr>
        </p:nvSpPr>
        <p:spPr>
          <a:xfrm>
            <a:off x="457200" y="274637"/>
            <a:ext cx="8229600" cy="1143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r>
              <a:rPr b="1" i="0" lang="en" sz="3600" u="none" cap="none" strike="noStrike">
                <a:solidFill>
                  <a:srgbClr val="DA0002"/>
                </a:solidFill>
                <a:latin typeface="Arial"/>
                <a:ea typeface="Arial"/>
                <a:cs typeface="Arial"/>
                <a:sym typeface="Arial"/>
              </a:rPr>
              <a:t>Work with Macros - Example 2</a:t>
            </a:r>
            <a:endParaRPr/>
          </a:p>
        </p:txBody>
      </p:sp>
      <p:sp>
        <p:nvSpPr>
          <p:cNvPr id="78" name="Google Shape;78;p13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Click on </a:t>
            </a:r>
            <a:r>
              <a:rPr i="1" lang="en" sz="1800"/>
              <a:t>U</a:t>
            </a:r>
            <a:r>
              <a:rPr b="0" i="1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 </a:t>
            </a:r>
            <a:r>
              <a:rPr i="1" lang="en" sz="1800"/>
              <a:t>R</a:t>
            </a:r>
            <a:r>
              <a:rPr b="0" i="1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elative </a:t>
            </a:r>
            <a:r>
              <a:rPr i="1" lang="en" sz="1800"/>
              <a:t>R</a:t>
            </a:r>
            <a:r>
              <a:rPr b="0" i="1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eferences</a:t>
            </a: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then </a:t>
            </a:r>
            <a:r>
              <a:rPr i="1" lang="en" sz="1800"/>
              <a:t>R</a:t>
            </a:r>
            <a:r>
              <a:rPr b="0" i="1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ecord </a:t>
            </a:r>
            <a:r>
              <a:rPr i="1" lang="en" sz="1800"/>
              <a:t>M</a:t>
            </a:r>
            <a:r>
              <a:rPr b="0" i="1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acro</a:t>
            </a:r>
            <a:endParaRPr i="1"/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Name your macro: </a:t>
            </a:r>
            <a:r>
              <a:rPr b="1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FillDaysRelative</a:t>
            </a:r>
            <a:endParaRPr b="1"/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Type Monday in cell A1 → copy to cell G1 → Fill series</a:t>
            </a:r>
            <a:endParaRPr/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Stop recording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Now clear your cells</a:t>
            </a:r>
            <a:endParaRPr/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Click on “Macros”</a:t>
            </a:r>
            <a:endParaRPr/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Select the name of the 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macro you just created</a:t>
            </a:r>
            <a:endParaRPr/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click run</a:t>
            </a:r>
            <a:endParaRPr/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is the difference 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between the two macros 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 just created?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9" name="Google Shape;79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25725" y="2825175"/>
            <a:ext cx="5142900" cy="2430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4"/>
          <p:cNvSpPr txBox="1"/>
          <p:nvPr>
            <p:ph type="title"/>
          </p:nvPr>
        </p:nvSpPr>
        <p:spPr>
          <a:xfrm>
            <a:off x="457200" y="274637"/>
            <a:ext cx="8229600" cy="1143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r>
              <a:rPr b="1" i="0" lang="en" sz="3600" u="none" cap="none" strike="noStrike">
                <a:solidFill>
                  <a:srgbClr val="DA0002"/>
                </a:solidFill>
                <a:latin typeface="Arial"/>
                <a:ea typeface="Arial"/>
                <a:cs typeface="Arial"/>
                <a:sym typeface="Arial"/>
              </a:rPr>
              <a:t>Edit a Macro</a:t>
            </a:r>
            <a:endParaRPr/>
          </a:p>
        </p:txBody>
      </p:sp>
      <p:sp>
        <p:nvSpPr>
          <p:cNvPr id="85" name="Google Shape;85;p14"/>
          <p:cNvSpPr txBox="1"/>
          <p:nvPr>
            <p:ph idx="1" type="body"/>
          </p:nvPr>
        </p:nvSpPr>
        <p:spPr>
          <a:xfrm>
            <a:off x="457200" y="1600200"/>
            <a:ext cx="4499400" cy="42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Click on </a:t>
            </a:r>
            <a:r>
              <a:rPr b="0" i="1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Macros </a:t>
            </a: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the </a:t>
            </a:r>
            <a:r>
              <a:rPr b="0" i="1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Developer </a:t>
            </a: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tab</a:t>
            </a:r>
            <a:endParaRPr/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Select </a:t>
            </a:r>
            <a:r>
              <a:rPr b="1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FillDaysRelative</a:t>
            </a: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that we just created</a:t>
            </a:r>
            <a:endParaRPr/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Click edit</a:t>
            </a:r>
            <a:endParaRPr/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you will see is the code generated by </a:t>
            </a:r>
            <a:r>
              <a:rPr lang="en" sz="1800"/>
              <a:t>E</a:t>
            </a: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xcel for the existing macros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6" name="Google Shape;86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092975" y="1704600"/>
            <a:ext cx="3486300" cy="3683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5"/>
          <p:cNvSpPr txBox="1"/>
          <p:nvPr>
            <p:ph type="title"/>
          </p:nvPr>
        </p:nvSpPr>
        <p:spPr>
          <a:xfrm>
            <a:off x="457200" y="274637"/>
            <a:ext cx="8229600" cy="1143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r>
              <a:rPr b="1" i="0" lang="en" sz="3600" u="none" cap="none" strike="noStrike">
                <a:solidFill>
                  <a:srgbClr val="DA0002"/>
                </a:solidFill>
                <a:latin typeface="Arial"/>
                <a:ea typeface="Arial"/>
                <a:cs typeface="Arial"/>
                <a:sym typeface="Arial"/>
              </a:rPr>
              <a:t>Edit a macro cont’</a:t>
            </a:r>
            <a:endParaRPr/>
          </a:p>
        </p:txBody>
      </p:sp>
      <p:sp>
        <p:nvSpPr>
          <p:cNvPr id="92" name="Google Shape;92;p15"/>
          <p:cNvSpPr txBox="1"/>
          <p:nvPr>
            <p:ph idx="1" type="body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is the VBA code for the macro </a:t>
            </a:r>
            <a:r>
              <a:rPr b="0" i="1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FillDaysRelative </a:t>
            </a: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 just created</a:t>
            </a:r>
            <a:endParaRPr/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Copy it, paste it, then make small modifications to have another macro called </a:t>
            </a:r>
            <a:r>
              <a:rPr b="0" i="1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FillNumberRelative </a:t>
            </a: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that inserts number series</a:t>
            </a:r>
            <a:endParaRPr/>
          </a:p>
        </p:txBody>
      </p:sp>
      <p:pic>
        <p:nvPicPr>
          <p:cNvPr id="93" name="Google Shape;93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840400" y="555311"/>
            <a:ext cx="3994500" cy="5663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6"/>
          <p:cNvSpPr txBox="1"/>
          <p:nvPr>
            <p:ph type="title"/>
          </p:nvPr>
        </p:nvSpPr>
        <p:spPr>
          <a:xfrm>
            <a:off x="457200" y="274637"/>
            <a:ext cx="8229600" cy="1143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r>
              <a:rPr b="1" i="0" lang="en" sz="3600" u="none" cap="none" strike="noStrike">
                <a:solidFill>
                  <a:srgbClr val="DA0002"/>
                </a:solidFill>
                <a:latin typeface="Arial"/>
                <a:ea typeface="Arial"/>
                <a:cs typeface="Arial"/>
                <a:sym typeface="Arial"/>
              </a:rPr>
              <a:t>Assign a Button</a:t>
            </a:r>
            <a:endParaRPr/>
          </a:p>
        </p:txBody>
      </p:sp>
      <p:sp>
        <p:nvSpPr>
          <p:cNvPr id="99" name="Google Shape;99;p16"/>
          <p:cNvSpPr txBox="1"/>
          <p:nvPr>
            <p:ph idx="1" type="body"/>
          </p:nvPr>
        </p:nvSpPr>
        <p:spPr>
          <a:xfrm>
            <a:off x="457200" y="1600200"/>
            <a:ext cx="42963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Under File/Option/Customize Ribbon</a:t>
            </a:r>
            <a:endParaRPr sz="18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AutoNum type="arabicParenR"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Click on New Group 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en" sz="1800"/>
              <a:t>Enter</a:t>
            </a: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 name (ex: MyMacros)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AutoNum type="arabicParenR"/>
            </a:pPr>
            <a:r>
              <a:rPr lang="en" sz="1800"/>
              <a:t>C</a:t>
            </a: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lick on the drop down “choose command from”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en" sz="1800"/>
              <a:t>Click on Macros</a:t>
            </a:r>
            <a:endParaRPr sz="1800"/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en" sz="1800"/>
              <a:t>C</a:t>
            </a: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hoose one of the macros </a:t>
            </a:r>
            <a:r>
              <a:rPr lang="en" sz="1800"/>
              <a:t>listed</a:t>
            </a:r>
            <a:endParaRPr sz="1800"/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AutoNum type="arabicParenR"/>
            </a:pPr>
            <a:r>
              <a:rPr lang="en" sz="1800"/>
              <a:t>T</a:t>
            </a: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hen click add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en" sz="1800"/>
              <a:t>Click Ok</a:t>
            </a:r>
            <a:endParaRPr sz="18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6"/>
          <p:cNvSpPr txBox="1"/>
          <p:nvPr>
            <p:ph idx="2" type="body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1" name="Google Shape;101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06475" y="538126"/>
            <a:ext cx="4168200" cy="5754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wiss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